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2C91"/>
    <a:srgbClr val="00AEEF"/>
    <a:srgbClr val="E1D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1530"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4A870B-29DE-48E6-A61A-594CA7AB27DA}" type="datetimeFigureOut">
              <a:rPr lang="en-US" smtClean="0"/>
              <a:t>8/7/2017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D3BEB7-207E-4A43-A062-E6D6B37D1D7F}" type="slidenum">
              <a:rPr lang="en-US" smtClean="0"/>
              <a:t>‹#›</a:t>
            </a:fld>
            <a:endParaRPr lang="en-US"/>
          </a:p>
        </p:txBody>
      </p:sp>
    </p:spTree>
    <p:extLst>
      <p:ext uri="{BB962C8B-B14F-4D97-AF65-F5344CB8AC3E}">
        <p14:creationId xmlns:p14="http://schemas.microsoft.com/office/powerpoint/2010/main" val="1211454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D3BEB7-207E-4A43-A062-E6D6B37D1D7F}" type="slidenum">
              <a:rPr lang="en-US" smtClean="0"/>
              <a:t>2</a:t>
            </a:fld>
            <a:endParaRPr lang="en-US"/>
          </a:p>
        </p:txBody>
      </p:sp>
    </p:spTree>
    <p:extLst>
      <p:ext uri="{BB962C8B-B14F-4D97-AF65-F5344CB8AC3E}">
        <p14:creationId xmlns:p14="http://schemas.microsoft.com/office/powerpoint/2010/main" val="3932771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D3BEB7-207E-4A43-A062-E6D6B37D1D7F}" type="slidenum">
              <a:rPr lang="en-US" smtClean="0"/>
              <a:t>6</a:t>
            </a:fld>
            <a:endParaRPr lang="en-US"/>
          </a:p>
        </p:txBody>
      </p:sp>
    </p:spTree>
    <p:extLst>
      <p:ext uri="{BB962C8B-B14F-4D97-AF65-F5344CB8AC3E}">
        <p14:creationId xmlns:p14="http://schemas.microsoft.com/office/powerpoint/2010/main" val="3932771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D3BEB7-207E-4A43-A062-E6D6B37D1D7F}" type="slidenum">
              <a:rPr lang="en-US" smtClean="0"/>
              <a:t>7</a:t>
            </a:fld>
            <a:endParaRPr lang="en-US"/>
          </a:p>
        </p:txBody>
      </p:sp>
    </p:spTree>
    <p:extLst>
      <p:ext uri="{BB962C8B-B14F-4D97-AF65-F5344CB8AC3E}">
        <p14:creationId xmlns:p14="http://schemas.microsoft.com/office/powerpoint/2010/main" val="3932771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D3BEB7-207E-4A43-A062-E6D6B37D1D7F}" type="slidenum">
              <a:rPr lang="en-US" smtClean="0"/>
              <a:t>13</a:t>
            </a:fld>
            <a:endParaRPr lang="en-US"/>
          </a:p>
        </p:txBody>
      </p:sp>
    </p:spTree>
    <p:extLst>
      <p:ext uri="{BB962C8B-B14F-4D97-AF65-F5344CB8AC3E}">
        <p14:creationId xmlns:p14="http://schemas.microsoft.com/office/powerpoint/2010/main" val="3932771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D3BEB7-207E-4A43-A062-E6D6B37D1D7F}" type="slidenum">
              <a:rPr lang="en-US" smtClean="0"/>
              <a:t>16</a:t>
            </a:fld>
            <a:endParaRPr lang="en-US"/>
          </a:p>
        </p:txBody>
      </p:sp>
    </p:spTree>
    <p:extLst>
      <p:ext uri="{BB962C8B-B14F-4D97-AF65-F5344CB8AC3E}">
        <p14:creationId xmlns:p14="http://schemas.microsoft.com/office/powerpoint/2010/main" val="3932771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3FDC00-D18A-4869-95CB-C195128FB6E8}"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01837E-9FC3-4A0C-9E4A-F918E4F9E123}" type="slidenum">
              <a:rPr lang="en-US" smtClean="0"/>
              <a:t>‹#›</a:t>
            </a:fld>
            <a:endParaRPr lang="en-US"/>
          </a:p>
        </p:txBody>
      </p:sp>
    </p:spTree>
    <p:extLst>
      <p:ext uri="{BB962C8B-B14F-4D97-AF65-F5344CB8AC3E}">
        <p14:creationId xmlns:p14="http://schemas.microsoft.com/office/powerpoint/2010/main" val="3577532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3FDC00-D18A-4869-95CB-C195128FB6E8}"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01837E-9FC3-4A0C-9E4A-F918E4F9E123}" type="slidenum">
              <a:rPr lang="en-US" smtClean="0"/>
              <a:t>‹#›</a:t>
            </a:fld>
            <a:endParaRPr lang="en-US"/>
          </a:p>
        </p:txBody>
      </p:sp>
    </p:spTree>
    <p:extLst>
      <p:ext uri="{BB962C8B-B14F-4D97-AF65-F5344CB8AC3E}">
        <p14:creationId xmlns:p14="http://schemas.microsoft.com/office/powerpoint/2010/main" val="2822383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3FDC00-D18A-4869-95CB-C195128FB6E8}"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01837E-9FC3-4A0C-9E4A-F918E4F9E123}" type="slidenum">
              <a:rPr lang="en-US" smtClean="0"/>
              <a:t>‹#›</a:t>
            </a:fld>
            <a:endParaRPr lang="en-US"/>
          </a:p>
        </p:txBody>
      </p:sp>
    </p:spTree>
    <p:extLst>
      <p:ext uri="{BB962C8B-B14F-4D97-AF65-F5344CB8AC3E}">
        <p14:creationId xmlns:p14="http://schemas.microsoft.com/office/powerpoint/2010/main" val="468972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3FDC00-D18A-4869-95CB-C195128FB6E8}"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01837E-9FC3-4A0C-9E4A-F918E4F9E123}" type="slidenum">
              <a:rPr lang="en-US" smtClean="0"/>
              <a:t>‹#›</a:t>
            </a:fld>
            <a:endParaRPr lang="en-US"/>
          </a:p>
        </p:txBody>
      </p:sp>
    </p:spTree>
    <p:extLst>
      <p:ext uri="{BB962C8B-B14F-4D97-AF65-F5344CB8AC3E}">
        <p14:creationId xmlns:p14="http://schemas.microsoft.com/office/powerpoint/2010/main" val="2017766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3FDC00-D18A-4869-95CB-C195128FB6E8}" type="datetimeFigureOut">
              <a:rPr lang="en-US" smtClean="0"/>
              <a:t>8/7/2017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01837E-9FC3-4A0C-9E4A-F918E4F9E123}" type="slidenum">
              <a:rPr lang="en-US" smtClean="0"/>
              <a:t>‹#›</a:t>
            </a:fld>
            <a:endParaRPr lang="en-US"/>
          </a:p>
        </p:txBody>
      </p:sp>
    </p:spTree>
    <p:extLst>
      <p:ext uri="{BB962C8B-B14F-4D97-AF65-F5344CB8AC3E}">
        <p14:creationId xmlns:p14="http://schemas.microsoft.com/office/powerpoint/2010/main" val="27209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3FDC00-D18A-4869-95CB-C195128FB6E8}" type="datetimeFigureOut">
              <a:rPr lang="en-US" smtClean="0"/>
              <a:t>8/7/2017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01837E-9FC3-4A0C-9E4A-F918E4F9E123}" type="slidenum">
              <a:rPr lang="en-US" smtClean="0"/>
              <a:t>‹#›</a:t>
            </a:fld>
            <a:endParaRPr lang="en-US"/>
          </a:p>
        </p:txBody>
      </p:sp>
    </p:spTree>
    <p:extLst>
      <p:ext uri="{BB962C8B-B14F-4D97-AF65-F5344CB8AC3E}">
        <p14:creationId xmlns:p14="http://schemas.microsoft.com/office/powerpoint/2010/main" val="1746908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3FDC00-D18A-4869-95CB-C195128FB6E8}" type="datetimeFigureOut">
              <a:rPr lang="en-US" smtClean="0"/>
              <a:t>8/7/2017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01837E-9FC3-4A0C-9E4A-F918E4F9E123}" type="slidenum">
              <a:rPr lang="en-US" smtClean="0"/>
              <a:t>‹#›</a:t>
            </a:fld>
            <a:endParaRPr lang="en-US"/>
          </a:p>
        </p:txBody>
      </p:sp>
    </p:spTree>
    <p:extLst>
      <p:ext uri="{BB962C8B-B14F-4D97-AF65-F5344CB8AC3E}">
        <p14:creationId xmlns:p14="http://schemas.microsoft.com/office/powerpoint/2010/main" val="2193694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3FDC00-D18A-4869-95CB-C195128FB6E8}" type="datetimeFigureOut">
              <a:rPr lang="en-US" smtClean="0"/>
              <a:t>8/7/2017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01837E-9FC3-4A0C-9E4A-F918E4F9E123}" type="slidenum">
              <a:rPr lang="en-US" smtClean="0"/>
              <a:t>‹#›</a:t>
            </a:fld>
            <a:endParaRPr lang="en-US"/>
          </a:p>
        </p:txBody>
      </p:sp>
    </p:spTree>
    <p:extLst>
      <p:ext uri="{BB962C8B-B14F-4D97-AF65-F5344CB8AC3E}">
        <p14:creationId xmlns:p14="http://schemas.microsoft.com/office/powerpoint/2010/main" val="1486679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3FDC00-D18A-4869-95CB-C195128FB6E8}" type="datetimeFigureOut">
              <a:rPr lang="en-US" smtClean="0"/>
              <a:t>8/7/2017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01837E-9FC3-4A0C-9E4A-F918E4F9E123}" type="slidenum">
              <a:rPr lang="en-US" smtClean="0"/>
              <a:t>‹#›</a:t>
            </a:fld>
            <a:endParaRPr lang="en-US"/>
          </a:p>
        </p:txBody>
      </p:sp>
    </p:spTree>
    <p:extLst>
      <p:ext uri="{BB962C8B-B14F-4D97-AF65-F5344CB8AC3E}">
        <p14:creationId xmlns:p14="http://schemas.microsoft.com/office/powerpoint/2010/main" val="2297033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3FDC00-D18A-4869-95CB-C195128FB6E8}" type="datetimeFigureOut">
              <a:rPr lang="en-US" smtClean="0"/>
              <a:t>8/7/2017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01837E-9FC3-4A0C-9E4A-F918E4F9E123}" type="slidenum">
              <a:rPr lang="en-US" smtClean="0"/>
              <a:t>‹#›</a:t>
            </a:fld>
            <a:endParaRPr lang="en-US"/>
          </a:p>
        </p:txBody>
      </p:sp>
    </p:spTree>
    <p:extLst>
      <p:ext uri="{BB962C8B-B14F-4D97-AF65-F5344CB8AC3E}">
        <p14:creationId xmlns:p14="http://schemas.microsoft.com/office/powerpoint/2010/main" val="1988426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3FDC00-D18A-4869-95CB-C195128FB6E8}" type="datetimeFigureOut">
              <a:rPr lang="en-US" smtClean="0"/>
              <a:t>8/7/2017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01837E-9FC3-4A0C-9E4A-F918E4F9E123}" type="slidenum">
              <a:rPr lang="en-US" smtClean="0"/>
              <a:t>‹#›</a:t>
            </a:fld>
            <a:endParaRPr lang="en-US"/>
          </a:p>
        </p:txBody>
      </p:sp>
    </p:spTree>
    <p:extLst>
      <p:ext uri="{BB962C8B-B14F-4D97-AF65-F5344CB8AC3E}">
        <p14:creationId xmlns:p14="http://schemas.microsoft.com/office/powerpoint/2010/main" val="3312791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3FDC00-D18A-4869-95CB-C195128FB6E8}" type="datetimeFigureOut">
              <a:rPr lang="en-US" smtClean="0"/>
              <a:t>8/7/2017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01837E-9FC3-4A0C-9E4A-F918E4F9E123}" type="slidenum">
              <a:rPr lang="en-US" smtClean="0"/>
              <a:t>‹#›</a:t>
            </a:fld>
            <a:endParaRPr lang="en-US"/>
          </a:p>
        </p:txBody>
      </p:sp>
    </p:spTree>
    <p:extLst>
      <p:ext uri="{BB962C8B-B14F-4D97-AF65-F5344CB8AC3E}">
        <p14:creationId xmlns:p14="http://schemas.microsoft.com/office/powerpoint/2010/main" val="3630649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matthewdjones.com/" TargetMode="External"/><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 y="0"/>
            <a:ext cx="9143997" cy="22227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2590800"/>
            <a:ext cx="7772400" cy="1336386"/>
          </a:xfrm>
        </p:spPr>
        <p:txBody>
          <a:bodyPr>
            <a:noAutofit/>
          </a:bodyPr>
          <a:lstStyle/>
          <a:p>
            <a:r>
              <a:rPr lang="en-US" sz="2800" b="1" dirty="0">
                <a:solidFill>
                  <a:schemeClr val="tx1">
                    <a:lumMod val="75000"/>
                    <a:lumOff val="25000"/>
                  </a:schemeClr>
                </a:solidFill>
                <a:latin typeface="Garamond" pitchFamily="18" charset="0"/>
              </a:rPr>
              <a:t>MOTIVATING AUDIENCES TO OVERCOME CHALLENGES AND ACHIEVE GREATER VICTORY!</a:t>
            </a:r>
          </a:p>
        </p:txBody>
      </p:sp>
      <p:sp>
        <p:nvSpPr>
          <p:cNvPr id="3" name="Subtitle 2"/>
          <p:cNvSpPr>
            <a:spLocks noGrp="1"/>
          </p:cNvSpPr>
          <p:nvPr>
            <p:ph type="subTitle" idx="1"/>
          </p:nvPr>
        </p:nvSpPr>
        <p:spPr>
          <a:xfrm>
            <a:off x="699516" y="4169645"/>
            <a:ext cx="7744968" cy="1316755"/>
          </a:xfrm>
        </p:spPr>
        <p:txBody>
          <a:bodyPr>
            <a:normAutofit/>
          </a:bodyPr>
          <a:lstStyle/>
          <a:p>
            <a:r>
              <a:rPr lang="en-US" sz="1800" b="1" dirty="0">
                <a:solidFill>
                  <a:srgbClr val="652C91"/>
                </a:solidFill>
                <a:latin typeface="Garamond" pitchFamily="18" charset="0"/>
              </a:rPr>
              <a:t>MATT JONES</a:t>
            </a:r>
          </a:p>
          <a:p>
            <a:r>
              <a:rPr lang="en-US" sz="1800" b="1" dirty="0">
                <a:solidFill>
                  <a:srgbClr val="652C91"/>
                </a:solidFill>
                <a:latin typeface="Garamond" pitchFamily="18" charset="0"/>
              </a:rPr>
              <a:t> 3-TIME CANCER CONQUEROR, 8 CONTINENT MARATHON MAN</a:t>
            </a:r>
            <a:endParaRPr lang="en-US" sz="1800" dirty="0">
              <a:solidFill>
                <a:srgbClr val="652C91"/>
              </a:solidFill>
              <a:latin typeface="Garamond" pitchFamily="18" charset="0"/>
            </a:endParaRPr>
          </a:p>
          <a:p>
            <a:r>
              <a:rPr lang="en-US" sz="1800" b="1" dirty="0">
                <a:solidFill>
                  <a:srgbClr val="652C91"/>
                </a:solidFill>
                <a:latin typeface="Garamond" pitchFamily="18" charset="0"/>
              </a:rPr>
              <a:t>Motivational Leadership Keynote Speaker</a:t>
            </a:r>
          </a:p>
        </p:txBody>
      </p:sp>
      <p:pic>
        <p:nvPicPr>
          <p:cNvPr id="1027" name="Picture 3" descr="C:\Users\shoaib.volxom\Desktop\Design Work (PPT Presentation)\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012" y="5867400"/>
            <a:ext cx="2085975" cy="90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878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1" y="1"/>
            <a:ext cx="4571999" cy="685799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152400" y="162791"/>
            <a:ext cx="4343400" cy="1056409"/>
          </a:xfrm>
        </p:spPr>
        <p:txBody>
          <a:bodyPr>
            <a:noAutofit/>
          </a:bodyPr>
          <a:lstStyle/>
          <a:p>
            <a:pPr algn="l"/>
            <a:r>
              <a:rPr lang="en-US" sz="2200" b="1" dirty="0">
                <a:latin typeface="Garamond" pitchFamily="18" charset="0"/>
              </a:rPr>
              <a:t>LEADERSHIP IS A MARATHON: HOW TO STAY MOTIVATED AS A LEADER</a:t>
            </a:r>
          </a:p>
        </p:txBody>
      </p:sp>
      <p:sp>
        <p:nvSpPr>
          <p:cNvPr id="5" name="Text Placeholder 3"/>
          <p:cNvSpPr txBox="1">
            <a:spLocks/>
          </p:cNvSpPr>
          <p:nvPr/>
        </p:nvSpPr>
        <p:spPr>
          <a:xfrm>
            <a:off x="152400" y="1219200"/>
            <a:ext cx="4343400" cy="554609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350" dirty="0">
                <a:latin typeface="Garamond" pitchFamily="18" charset="0"/>
              </a:rPr>
              <a:t>In a recent survey 75% of respondents said their company is chronically short of leadership talent (War of Talent). Being an effective leader like a marathon is an endurance event. Matt’s talk, “Leadership is a Marathon” provides principles that leaders can use to empower, energize, and inspire themselves in order to do the same for those they lead. </a:t>
            </a:r>
          </a:p>
          <a:p>
            <a:pPr marL="0" indent="0">
              <a:buNone/>
            </a:pPr>
            <a:endParaRPr lang="en-US" sz="500" dirty="0">
              <a:latin typeface="Garamond" pitchFamily="18" charset="0"/>
            </a:endParaRPr>
          </a:p>
          <a:p>
            <a:pPr marL="0" indent="0">
              <a:buNone/>
            </a:pPr>
            <a:r>
              <a:rPr lang="en-US" sz="1350" dirty="0">
                <a:latin typeface="Garamond" pitchFamily="18" charset="0"/>
              </a:rPr>
              <a:t>Matt uses his experience of running a marathon as a metaphor to share leadership strategies learned through personal experiences and graduate work in Transformational Leadership.</a:t>
            </a:r>
          </a:p>
          <a:p>
            <a:pPr marL="0" indent="0">
              <a:buNone/>
            </a:pPr>
            <a:endParaRPr lang="en-US" sz="500" dirty="0">
              <a:latin typeface="Garamond" pitchFamily="18" charset="0"/>
            </a:endParaRPr>
          </a:p>
          <a:p>
            <a:pPr marL="0" indent="0">
              <a:buNone/>
            </a:pPr>
            <a:r>
              <a:rPr lang="en-US" sz="1400" b="1" dirty="0">
                <a:latin typeface="Garamond" pitchFamily="18" charset="0"/>
              </a:rPr>
              <a:t>YOUR LEADERS WILL WALK AWAY WITH:</a:t>
            </a:r>
          </a:p>
          <a:p>
            <a:pPr marL="228600" indent="-228600"/>
            <a:r>
              <a:rPr lang="en-US" sz="1350" dirty="0">
                <a:latin typeface="Garamond" pitchFamily="18" charset="0"/>
              </a:rPr>
              <a:t>The four characteristics that REAL leaders practice</a:t>
            </a:r>
          </a:p>
          <a:p>
            <a:pPr marL="228600" indent="-228600"/>
            <a:r>
              <a:rPr lang="en-US" sz="1350" dirty="0">
                <a:latin typeface="Garamond" pitchFamily="18" charset="0"/>
              </a:rPr>
              <a:t>How to have a greater influence and impact on those you lead</a:t>
            </a:r>
          </a:p>
          <a:p>
            <a:pPr marL="228600" indent="-228600"/>
            <a:r>
              <a:rPr lang="en-US" sz="1350" dirty="0">
                <a:latin typeface="Garamond" pitchFamily="18" charset="0"/>
              </a:rPr>
              <a:t>Renewed passion for leading others</a:t>
            </a:r>
          </a:p>
          <a:p>
            <a:pPr marL="228600" indent="-228600"/>
            <a:r>
              <a:rPr lang="en-US" sz="1350" dirty="0">
                <a:latin typeface="Garamond" pitchFamily="18" charset="0"/>
              </a:rPr>
              <a:t>The number quality of leadership </a:t>
            </a:r>
          </a:p>
          <a:p>
            <a:pPr marL="0" indent="0">
              <a:buNone/>
            </a:pPr>
            <a:endParaRPr lang="en-US" sz="500" dirty="0">
              <a:latin typeface="Garamond" pitchFamily="18" charset="0"/>
            </a:endParaRPr>
          </a:p>
          <a:p>
            <a:pPr marL="0" indent="0">
              <a:buNone/>
            </a:pPr>
            <a:r>
              <a:rPr lang="en-US" sz="1350" dirty="0">
                <a:latin typeface="Garamond" pitchFamily="18" charset="0"/>
              </a:rPr>
              <a:t>“Matt was instrumental in us delivering one of the best Leadership Conferences in 14 years to over 500+ associates. I would highly recommend Matt as a speaker for any upcoming event.”</a:t>
            </a:r>
          </a:p>
          <a:p>
            <a:pPr marL="0" indent="0">
              <a:buNone/>
            </a:pPr>
            <a:r>
              <a:rPr lang="en-US" sz="1400" b="1" i="1" dirty="0">
                <a:latin typeface="Garamond" pitchFamily="18" charset="0"/>
              </a:rPr>
              <a:t>- Annie </a:t>
            </a:r>
            <a:r>
              <a:rPr lang="en-US" sz="1400" b="1" i="1" dirty="0" err="1">
                <a:latin typeface="Garamond" pitchFamily="18" charset="0"/>
              </a:rPr>
              <a:t>McClinton</a:t>
            </a:r>
            <a:r>
              <a:rPr lang="en-US" sz="1400" b="1" i="1" dirty="0">
                <a:latin typeface="Garamond" pitchFamily="18" charset="0"/>
              </a:rPr>
              <a:t>,</a:t>
            </a:r>
          </a:p>
          <a:p>
            <a:pPr marL="0" indent="0">
              <a:buNone/>
            </a:pPr>
            <a:r>
              <a:rPr lang="en-US" sz="1400" b="1" i="1" dirty="0">
                <a:latin typeface="Garamond" pitchFamily="18" charset="0"/>
              </a:rPr>
              <a:t>VP Training and Development, Western National Group</a:t>
            </a:r>
          </a:p>
        </p:txBody>
      </p:sp>
      <p:pic>
        <p:nvPicPr>
          <p:cNvPr id="7" name="Picture 2" descr="C:\Users\shoaib.volxom\Desktop\Design Work (PPT Presentation)\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72200"/>
            <a:ext cx="1447800" cy="62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165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1" y="1"/>
            <a:ext cx="4571999" cy="685799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152400" y="162791"/>
            <a:ext cx="4343400" cy="1056409"/>
          </a:xfrm>
        </p:spPr>
        <p:txBody>
          <a:bodyPr>
            <a:noAutofit/>
          </a:bodyPr>
          <a:lstStyle/>
          <a:p>
            <a:pPr algn="l"/>
            <a:r>
              <a:rPr lang="en-US" sz="2200" b="1" dirty="0">
                <a:latin typeface="Garamond" pitchFamily="18" charset="0"/>
              </a:rPr>
              <a:t>HAPPINESS IS A MARATHON: HOW TO STAY HAPPY IN LIFE AND WORK</a:t>
            </a:r>
          </a:p>
        </p:txBody>
      </p:sp>
      <p:sp>
        <p:nvSpPr>
          <p:cNvPr id="5" name="Text Placeholder 3"/>
          <p:cNvSpPr txBox="1">
            <a:spLocks/>
          </p:cNvSpPr>
          <p:nvPr/>
        </p:nvSpPr>
        <p:spPr>
          <a:xfrm>
            <a:off x="152400" y="1219200"/>
            <a:ext cx="4343400" cy="554609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350" dirty="0">
                <a:latin typeface="Garamond" pitchFamily="18" charset="0"/>
              </a:rPr>
              <a:t>According to the latest research, the majority of people are unhappy at work. Matt Jones’ brand new talk, provides strategies that can be applied immediately and lead to lasting levels of happiness. </a:t>
            </a:r>
          </a:p>
          <a:p>
            <a:pPr marL="0" indent="0">
              <a:buNone/>
            </a:pPr>
            <a:endParaRPr lang="en-US" sz="500" dirty="0">
              <a:latin typeface="Garamond" pitchFamily="18" charset="0"/>
            </a:endParaRPr>
          </a:p>
          <a:p>
            <a:pPr marL="0" indent="0">
              <a:buNone/>
            </a:pPr>
            <a:r>
              <a:rPr lang="en-US" sz="1350" dirty="0">
                <a:latin typeface="Garamond" pitchFamily="18" charset="0"/>
              </a:rPr>
              <a:t>Your attendees will discover from Matt’s experiences and the field of Positive Psychology, how they can increase productivity and resilience, while lower levels of stress.</a:t>
            </a:r>
          </a:p>
          <a:p>
            <a:pPr marL="0" indent="0">
              <a:buNone/>
            </a:pPr>
            <a:endParaRPr lang="en-US" sz="500" dirty="0">
              <a:latin typeface="Garamond" pitchFamily="18" charset="0"/>
            </a:endParaRPr>
          </a:p>
          <a:p>
            <a:pPr marL="0" indent="0">
              <a:buNone/>
            </a:pPr>
            <a:r>
              <a:rPr lang="en-US" sz="1400" b="1" dirty="0">
                <a:latin typeface="Garamond" pitchFamily="18" charset="0"/>
              </a:rPr>
              <a:t>YOUR AUDIENCE WILL GAIN THE FOLLOWING BENEFITS:</a:t>
            </a:r>
          </a:p>
          <a:p>
            <a:pPr marL="228600" indent="-228600"/>
            <a:r>
              <a:rPr lang="en-US" sz="1350" dirty="0">
                <a:latin typeface="Garamond" pitchFamily="18" charset="0"/>
              </a:rPr>
              <a:t>Discover how to reduce anxiety</a:t>
            </a:r>
          </a:p>
          <a:p>
            <a:pPr marL="228600" indent="-228600"/>
            <a:r>
              <a:rPr lang="en-US" sz="1350" dirty="0">
                <a:latin typeface="Garamond" pitchFamily="18" charset="0"/>
              </a:rPr>
              <a:t>Learn how to increase resilience </a:t>
            </a:r>
          </a:p>
          <a:p>
            <a:pPr marL="228600" indent="-228600"/>
            <a:r>
              <a:rPr lang="en-US" sz="1350" dirty="0">
                <a:latin typeface="Garamond" pitchFamily="18" charset="0"/>
              </a:rPr>
              <a:t>Experience revitalization through practicing happiness techniques </a:t>
            </a:r>
          </a:p>
          <a:p>
            <a:pPr marL="228600" indent="-228600"/>
            <a:r>
              <a:rPr lang="en-US" sz="1350" dirty="0">
                <a:latin typeface="Garamond" pitchFamily="18" charset="0"/>
              </a:rPr>
              <a:t>Walk way with proven psychology tools to increase one’s happiness in life and at work</a:t>
            </a:r>
          </a:p>
          <a:p>
            <a:pPr marL="0" indent="0">
              <a:buNone/>
            </a:pPr>
            <a:endParaRPr lang="en-US" sz="500" dirty="0">
              <a:latin typeface="Garamond" pitchFamily="18" charset="0"/>
            </a:endParaRPr>
          </a:p>
          <a:p>
            <a:pPr marL="0" indent="0">
              <a:buNone/>
            </a:pPr>
            <a:r>
              <a:rPr lang="en-US" sz="1350" dirty="0">
                <a:latin typeface="Garamond" pitchFamily="18" charset="0"/>
              </a:rPr>
              <a:t>“We could not have asked for a better choice of a keynote speaker.  He got us to laugh, get out of our seats, and absorb his wisdom.”</a:t>
            </a:r>
          </a:p>
          <a:p>
            <a:pPr marL="0" indent="0">
              <a:buNone/>
            </a:pPr>
            <a:endParaRPr lang="en-US" sz="500" dirty="0">
              <a:latin typeface="Garamond" pitchFamily="18" charset="0"/>
            </a:endParaRPr>
          </a:p>
          <a:p>
            <a:pPr marL="0" indent="0">
              <a:buNone/>
            </a:pPr>
            <a:r>
              <a:rPr lang="en-US" sz="1400" b="1" i="1" dirty="0">
                <a:latin typeface="Garamond" pitchFamily="18" charset="0"/>
              </a:rPr>
              <a:t>-Karen J. Wilson</a:t>
            </a:r>
          </a:p>
          <a:p>
            <a:pPr marL="0" indent="0">
              <a:buNone/>
            </a:pPr>
            <a:r>
              <a:rPr lang="en-US" sz="1400" b="1" i="1" dirty="0">
                <a:latin typeface="Garamond" pitchFamily="18" charset="0"/>
              </a:rPr>
              <a:t>Alabama Health Information Management Systems Society</a:t>
            </a:r>
          </a:p>
        </p:txBody>
      </p:sp>
      <p:pic>
        <p:nvPicPr>
          <p:cNvPr id="7" name="Picture 2" descr="C:\Users\shoaib.volxom\Desktop\Design Work (PPT Presentation)\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72200"/>
            <a:ext cx="1447800" cy="62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499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301006"/>
            <a:ext cx="9144000" cy="5556994"/>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80109"/>
            <a:ext cx="8229600" cy="1039091"/>
          </a:xfrm>
        </p:spPr>
        <p:txBody>
          <a:bodyPr>
            <a:normAutofit/>
          </a:bodyPr>
          <a:lstStyle/>
          <a:p>
            <a:r>
              <a:rPr lang="en-US" sz="3000" b="1" dirty="0">
                <a:solidFill>
                  <a:srgbClr val="652C91"/>
                </a:solidFill>
                <a:latin typeface="Garamond" pitchFamily="18" charset="0"/>
              </a:rPr>
              <a:t>MATT TAILORS EACH TALK TO YOUR SPECIFIC MEETING NEEDS</a:t>
            </a:r>
          </a:p>
        </p:txBody>
      </p:sp>
      <p:sp>
        <p:nvSpPr>
          <p:cNvPr id="5" name="Content Placeholder 2"/>
          <p:cNvSpPr>
            <a:spLocks noGrp="1"/>
          </p:cNvSpPr>
          <p:nvPr>
            <p:ph sz="half" idx="1"/>
          </p:nvPr>
        </p:nvSpPr>
        <p:spPr>
          <a:xfrm>
            <a:off x="304800" y="1524000"/>
            <a:ext cx="3810000" cy="4779818"/>
          </a:xfrm>
        </p:spPr>
        <p:txBody>
          <a:bodyPr>
            <a:normAutofit fontScale="92500"/>
          </a:bodyPr>
          <a:lstStyle/>
          <a:p>
            <a:pPr marL="0" indent="0">
              <a:buNone/>
            </a:pPr>
            <a:r>
              <a:rPr lang="en-US" sz="1600" dirty="0">
                <a:latin typeface="Garamond" pitchFamily="18" charset="0"/>
              </a:rPr>
              <a:t>Matt ensures that each talk will address the issues and needs that your meeting is wanting to address. His goal is to meet the objectives that you have for your meeting. Matt Jones is skilled in the ability to tailor his talk to fit your specific goals. </a:t>
            </a:r>
          </a:p>
          <a:p>
            <a:pPr marL="0" indent="0">
              <a:buNone/>
            </a:pPr>
            <a:endParaRPr lang="en-US" sz="1100" dirty="0">
              <a:latin typeface="Garamond" pitchFamily="18" charset="0"/>
            </a:endParaRPr>
          </a:p>
          <a:p>
            <a:pPr marL="0" indent="0">
              <a:buNone/>
            </a:pPr>
            <a:r>
              <a:rPr lang="en-US" sz="1600" dirty="0">
                <a:latin typeface="Garamond" pitchFamily="18" charset="0"/>
              </a:rPr>
              <a:t>Based on your meeting or event, Matt will tailor his talk in order to create an one of kind unique and memorable experience for your attendees. Matt is committed to delivering;</a:t>
            </a:r>
          </a:p>
          <a:p>
            <a:pPr marL="0" indent="0">
              <a:buNone/>
            </a:pPr>
            <a:endParaRPr lang="en-US" sz="1100" dirty="0">
              <a:latin typeface="Garamond" pitchFamily="18" charset="0"/>
            </a:endParaRPr>
          </a:p>
          <a:p>
            <a:pPr marL="228600" indent="-228600"/>
            <a:r>
              <a:rPr lang="en-US" sz="1600" dirty="0">
                <a:latin typeface="Garamond" pitchFamily="18" charset="0"/>
              </a:rPr>
              <a:t>A motivating keynote that keeps the attention of your group while offering specific tools that can be applied immediately. </a:t>
            </a:r>
          </a:p>
          <a:p>
            <a:pPr marL="228600" indent="-228600"/>
            <a:r>
              <a:rPr lang="en-US" sz="1600" dirty="0">
                <a:latin typeface="Garamond" pitchFamily="18" charset="0"/>
              </a:rPr>
              <a:t>Energetic, inspiring, and transformative experience. </a:t>
            </a:r>
          </a:p>
          <a:p>
            <a:pPr marL="228600" indent="-228600"/>
            <a:r>
              <a:rPr lang="en-US" sz="1600" dirty="0">
                <a:latin typeface="Garamond" pitchFamily="18" charset="0"/>
              </a:rPr>
              <a:t>Practical action steps to be taken by your group that lead to results.</a:t>
            </a:r>
          </a:p>
        </p:txBody>
      </p:sp>
      <p:sp>
        <p:nvSpPr>
          <p:cNvPr id="8" name="Rectangle 7"/>
          <p:cNvSpPr/>
          <p:nvPr/>
        </p:nvSpPr>
        <p:spPr>
          <a:xfrm>
            <a:off x="4267200" y="1600200"/>
            <a:ext cx="4495800" cy="762000"/>
          </a:xfrm>
          <a:prstGeom prst="rect">
            <a:avLst/>
          </a:prstGeom>
          <a:solidFill>
            <a:srgbClr val="65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p:cNvSpPr txBox="1">
            <a:spLocks/>
          </p:cNvSpPr>
          <p:nvPr/>
        </p:nvSpPr>
        <p:spPr>
          <a:xfrm>
            <a:off x="4267200" y="1600200"/>
            <a:ext cx="4724400" cy="4525963"/>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200" b="1" dirty="0">
              <a:latin typeface="Garamond" pitchFamily="18" charset="0"/>
            </a:endParaRPr>
          </a:p>
          <a:p>
            <a:pPr marL="0" indent="0">
              <a:buFont typeface="Arial" pitchFamily="34" charset="0"/>
              <a:buNone/>
            </a:pPr>
            <a:r>
              <a:rPr lang="en-US" sz="2000" b="1" dirty="0">
                <a:solidFill>
                  <a:schemeClr val="bg1"/>
                </a:solidFill>
                <a:latin typeface="Garamond" pitchFamily="18" charset="0"/>
              </a:rPr>
              <a:t>TAILORED TALK THAT MOTIVES YOUR UNIQUE NEEDS OF YOUR MEETING.</a:t>
            </a:r>
          </a:p>
          <a:p>
            <a:pPr marL="0" indent="0">
              <a:buFont typeface="Arial" pitchFamily="34" charset="0"/>
              <a:buNone/>
            </a:pPr>
            <a:endParaRPr lang="en-US" sz="1200" dirty="0">
              <a:latin typeface="Garamond" pitchFamily="18" charset="0"/>
            </a:endParaRPr>
          </a:p>
          <a:p>
            <a:pPr marL="0" indent="0">
              <a:buFont typeface="Arial" pitchFamily="34" charset="0"/>
              <a:buNone/>
            </a:pPr>
            <a:endParaRPr lang="en-US" sz="1200" dirty="0">
              <a:latin typeface="Garamond" pitchFamily="18" charset="0"/>
            </a:endParaRPr>
          </a:p>
          <a:p>
            <a:pPr marL="0" indent="0">
              <a:buFont typeface="Arial" pitchFamily="34" charset="0"/>
              <a:buNone/>
            </a:pPr>
            <a:r>
              <a:rPr lang="en-US" sz="1600" dirty="0">
                <a:latin typeface="Garamond" pitchFamily="18" charset="0"/>
              </a:rPr>
              <a:t>“His against all odds story resonated with our group and provided real life examples of handling the stresses/challenges especially as we work with patients and healthcare providers.”</a:t>
            </a:r>
          </a:p>
          <a:p>
            <a:pPr marL="0" indent="0">
              <a:buFont typeface="Arial" pitchFamily="34" charset="0"/>
              <a:buNone/>
            </a:pPr>
            <a:r>
              <a:rPr lang="en-US" sz="1600" b="1" i="1" dirty="0">
                <a:solidFill>
                  <a:srgbClr val="652C91"/>
                </a:solidFill>
                <a:latin typeface="Garamond" pitchFamily="18" charset="0"/>
              </a:rPr>
              <a:t>-David A. Nye, Chairman, Education Committee, Georgia Medical Group Management Association </a:t>
            </a:r>
          </a:p>
          <a:p>
            <a:pPr marL="0" indent="0">
              <a:buFont typeface="Arial" pitchFamily="34" charset="0"/>
              <a:buNone/>
            </a:pPr>
            <a:endParaRPr lang="en-US" sz="1200" b="1" dirty="0">
              <a:latin typeface="Garamond" pitchFamily="18" charset="0"/>
            </a:endParaRPr>
          </a:p>
          <a:p>
            <a:pPr marL="0" indent="0">
              <a:buFont typeface="Arial" pitchFamily="34" charset="0"/>
              <a:buNone/>
            </a:pPr>
            <a:r>
              <a:rPr lang="en-US" sz="1600" dirty="0">
                <a:latin typeface="Garamond" pitchFamily="18" charset="0"/>
              </a:rPr>
              <a:t>“Our members were motivated and heard key strategies they can apply to their personal situations.”</a:t>
            </a:r>
          </a:p>
          <a:p>
            <a:pPr marL="0" indent="0">
              <a:buFont typeface="Arial" pitchFamily="34" charset="0"/>
              <a:buNone/>
            </a:pPr>
            <a:r>
              <a:rPr lang="en-US" sz="1600" b="1" i="1" dirty="0">
                <a:solidFill>
                  <a:srgbClr val="652C91"/>
                </a:solidFill>
                <a:latin typeface="Garamond" pitchFamily="18" charset="0"/>
              </a:rPr>
              <a:t>-Margaret L. Barnes,  </a:t>
            </a:r>
          </a:p>
          <a:p>
            <a:pPr marL="0" indent="0">
              <a:buFont typeface="Arial" pitchFamily="34" charset="0"/>
              <a:buNone/>
            </a:pPr>
            <a:r>
              <a:rPr lang="en-US" sz="1600" b="1" i="1" dirty="0">
                <a:solidFill>
                  <a:srgbClr val="652C91"/>
                </a:solidFill>
                <a:latin typeface="Garamond" pitchFamily="18" charset="0"/>
              </a:rPr>
              <a:t>International Right of Way Association</a:t>
            </a:r>
          </a:p>
          <a:p>
            <a:pPr marL="0" indent="0">
              <a:buFont typeface="Arial" pitchFamily="34" charset="0"/>
              <a:buNone/>
            </a:pPr>
            <a:endParaRPr lang="en-US" sz="1200" b="1" dirty="0">
              <a:latin typeface="Garamond" pitchFamily="18" charset="0"/>
            </a:endParaRPr>
          </a:p>
          <a:p>
            <a:pPr marL="0" indent="0">
              <a:buFont typeface="Arial" pitchFamily="34" charset="0"/>
              <a:buNone/>
            </a:pPr>
            <a:r>
              <a:rPr lang="en-US" sz="1600" dirty="0">
                <a:latin typeface="Garamond" pitchFamily="18" charset="0"/>
              </a:rPr>
              <a:t>“We were looking for a speaker that would not only inspire our managers but also provide practical strategies they could us at their properties. Matt fulfilled both wonderfully with a presentation that integrated our company’s core values and made it feel like it was just for us.”</a:t>
            </a:r>
          </a:p>
          <a:p>
            <a:pPr marL="0" indent="0">
              <a:buFont typeface="Arial" pitchFamily="34" charset="0"/>
              <a:buNone/>
            </a:pPr>
            <a:r>
              <a:rPr lang="en-US" sz="1600" b="1" i="1" dirty="0">
                <a:solidFill>
                  <a:srgbClr val="652C91"/>
                </a:solidFill>
                <a:latin typeface="Garamond" pitchFamily="18" charset="0"/>
              </a:rPr>
              <a:t>-Lee </a:t>
            </a:r>
            <a:r>
              <a:rPr lang="en-US" sz="1600" b="1" i="1" dirty="0" err="1">
                <a:solidFill>
                  <a:srgbClr val="652C91"/>
                </a:solidFill>
                <a:latin typeface="Garamond" pitchFamily="18" charset="0"/>
              </a:rPr>
              <a:t>Schwendiman</a:t>
            </a:r>
            <a:r>
              <a:rPr lang="en-US" sz="1600" b="1" i="1" dirty="0">
                <a:solidFill>
                  <a:srgbClr val="652C91"/>
                </a:solidFill>
                <a:latin typeface="Garamond" pitchFamily="18" charset="0"/>
              </a:rPr>
              <a:t>,</a:t>
            </a:r>
          </a:p>
          <a:p>
            <a:pPr marL="0" indent="0">
              <a:buFont typeface="Arial" pitchFamily="34" charset="0"/>
              <a:buNone/>
            </a:pPr>
            <a:r>
              <a:rPr lang="en-US" sz="1600" b="1" i="1" dirty="0">
                <a:solidFill>
                  <a:srgbClr val="652C91"/>
                </a:solidFill>
                <a:latin typeface="Garamond" pitchFamily="18" charset="0"/>
              </a:rPr>
              <a:t> Dei Communities, Vice President, Revenue Management</a:t>
            </a:r>
          </a:p>
          <a:p>
            <a:pPr marL="0" indent="0">
              <a:buFont typeface="Arial" pitchFamily="34" charset="0"/>
              <a:buNone/>
            </a:pPr>
            <a:endParaRPr lang="en-US" sz="1600" b="1" dirty="0">
              <a:latin typeface="Garamond" pitchFamily="18" charset="0"/>
            </a:endParaRPr>
          </a:p>
          <a:p>
            <a:pPr marL="0" indent="0">
              <a:buFont typeface="Arial" pitchFamily="34" charset="0"/>
              <a:buNone/>
            </a:pPr>
            <a:endParaRPr lang="en-US" sz="1600" b="1" dirty="0">
              <a:latin typeface="Garamond" pitchFamily="18" charset="0"/>
            </a:endParaRPr>
          </a:p>
          <a:p>
            <a:pPr marL="0" indent="0">
              <a:buFont typeface="Arial" pitchFamily="34" charset="0"/>
              <a:buNone/>
            </a:pPr>
            <a:endParaRPr lang="en-US" sz="1600" b="1" dirty="0">
              <a:latin typeface="Garamond" pitchFamily="18" charset="0"/>
            </a:endParaRPr>
          </a:p>
          <a:p>
            <a:pPr marL="0" indent="0">
              <a:buFont typeface="Arial" pitchFamily="34" charset="0"/>
              <a:buNone/>
            </a:pPr>
            <a:endParaRPr lang="en-US" sz="2000" dirty="0">
              <a:latin typeface="Garamond" pitchFamily="18" charset="0"/>
            </a:endParaRPr>
          </a:p>
        </p:txBody>
      </p:sp>
      <p:pic>
        <p:nvPicPr>
          <p:cNvPr id="7" name="Picture 2" descr="C:\Users\shoaib.volxom\Desktop\Design Work (PPT Presentation)\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6172200"/>
            <a:ext cx="1447800" cy="62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434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8"/>
          <p:cNvSpPr/>
          <p:nvPr/>
        </p:nvSpPr>
        <p:spPr>
          <a:xfrm>
            <a:off x="0" y="1447800"/>
            <a:ext cx="9144000" cy="54102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1447800"/>
          </a:xfrm>
          <a:prstGeom prst="rect">
            <a:avLst/>
          </a:prstGeom>
          <a:solidFill>
            <a:srgbClr val="65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1143000"/>
          </a:xfrm>
        </p:spPr>
        <p:txBody>
          <a:bodyPr>
            <a:noAutofit/>
          </a:bodyPr>
          <a:lstStyle/>
          <a:p>
            <a:r>
              <a:rPr lang="en-US" sz="2800" b="1" dirty="0">
                <a:solidFill>
                  <a:schemeClr val="bg1"/>
                </a:solidFill>
                <a:latin typeface="Garamond" pitchFamily="18" charset="0"/>
              </a:rPr>
              <a:t>MATT HAS AUTHORED NUMEROUS BOOKS READ AROUND THE WORLD</a:t>
            </a:r>
          </a:p>
        </p:txBody>
      </p:sp>
      <p:sp>
        <p:nvSpPr>
          <p:cNvPr id="7" name="TextBox 6"/>
          <p:cNvSpPr txBox="1"/>
          <p:nvPr/>
        </p:nvSpPr>
        <p:spPr>
          <a:xfrm>
            <a:off x="381000" y="1774716"/>
            <a:ext cx="5029200" cy="4016484"/>
          </a:xfrm>
          <a:prstGeom prst="rect">
            <a:avLst/>
          </a:prstGeom>
          <a:noFill/>
        </p:spPr>
        <p:txBody>
          <a:bodyPr wrap="square" rtlCol="0">
            <a:spAutoFit/>
          </a:bodyPr>
          <a:lstStyle/>
          <a:p>
            <a:pPr marL="285750" indent="-285750">
              <a:buFont typeface="Arial" pitchFamily="34" charset="0"/>
              <a:buChar char="•"/>
            </a:pPr>
            <a:r>
              <a:rPr lang="en-US" sz="1500" b="1" dirty="0">
                <a:solidFill>
                  <a:schemeClr val="bg1"/>
                </a:solidFill>
                <a:latin typeface="Garamond" pitchFamily="18" charset="0"/>
              </a:rPr>
              <a:t>Going Through Hell? Don’t Stop!</a:t>
            </a:r>
          </a:p>
          <a:p>
            <a:pPr marL="285750" indent="-285750">
              <a:buFont typeface="Arial" pitchFamily="34" charset="0"/>
              <a:buChar char="•"/>
            </a:pPr>
            <a:r>
              <a:rPr lang="en-US" sz="1500" b="1" dirty="0">
                <a:solidFill>
                  <a:schemeClr val="bg1"/>
                </a:solidFill>
                <a:latin typeface="Garamond" pitchFamily="18" charset="0"/>
              </a:rPr>
              <a:t>Life’s a Marathon: 26.2 Ways Stay Motivated in Life</a:t>
            </a:r>
          </a:p>
          <a:p>
            <a:pPr marL="285750" indent="-285750">
              <a:buFont typeface="Arial" pitchFamily="34" charset="0"/>
              <a:buChar char="•"/>
            </a:pPr>
            <a:r>
              <a:rPr lang="en-US" sz="1500" b="1" dirty="0">
                <a:solidFill>
                  <a:schemeClr val="bg1"/>
                </a:solidFill>
                <a:latin typeface="Garamond" pitchFamily="18" charset="0"/>
              </a:rPr>
              <a:t>101 Timeless Truths</a:t>
            </a:r>
          </a:p>
          <a:p>
            <a:pPr marL="285750" indent="-285750">
              <a:buFont typeface="Arial" pitchFamily="34" charset="0"/>
              <a:buChar char="•"/>
            </a:pPr>
            <a:r>
              <a:rPr lang="en-US" sz="1500" b="1" dirty="0">
                <a:solidFill>
                  <a:schemeClr val="bg1"/>
                </a:solidFill>
                <a:latin typeface="Garamond" pitchFamily="18" charset="0"/>
              </a:rPr>
              <a:t>Sales is a Marathon: 26.2 Ways Stay Motivated in Sales</a:t>
            </a:r>
          </a:p>
          <a:p>
            <a:pPr marL="285750" indent="-285750">
              <a:buFont typeface="Arial" pitchFamily="34" charset="0"/>
              <a:buChar char="•"/>
            </a:pPr>
            <a:r>
              <a:rPr lang="en-US" sz="1500" b="1" dirty="0">
                <a:solidFill>
                  <a:schemeClr val="bg1"/>
                </a:solidFill>
                <a:latin typeface="Garamond" pitchFamily="18" charset="0"/>
              </a:rPr>
              <a:t>Leadership is a Marathon: 26.2 Ways Stay Motivated in Leadership</a:t>
            </a:r>
          </a:p>
          <a:p>
            <a:pPr marL="285750" indent="-285750">
              <a:buFont typeface="Arial" pitchFamily="34" charset="0"/>
              <a:buChar char="•"/>
            </a:pPr>
            <a:r>
              <a:rPr lang="en-US" sz="1500" b="1" dirty="0">
                <a:solidFill>
                  <a:schemeClr val="bg1"/>
                </a:solidFill>
                <a:latin typeface="Garamond" pitchFamily="18" charset="0"/>
              </a:rPr>
              <a:t>189 Victory Strategies</a:t>
            </a:r>
          </a:p>
          <a:p>
            <a:pPr marL="285750" indent="-285750">
              <a:buFont typeface="Arial" pitchFamily="34" charset="0"/>
              <a:buChar char="•"/>
            </a:pPr>
            <a:r>
              <a:rPr lang="en-US" sz="1500" b="1" dirty="0">
                <a:solidFill>
                  <a:schemeClr val="bg1"/>
                </a:solidFill>
                <a:latin typeface="Garamond" pitchFamily="18" charset="0"/>
              </a:rPr>
              <a:t>Cancer is a Marathon: 26.2 Ways Stay Motivated</a:t>
            </a:r>
          </a:p>
          <a:p>
            <a:pPr marL="285750" indent="-285750">
              <a:buFont typeface="Arial" pitchFamily="34" charset="0"/>
              <a:buChar char="•"/>
            </a:pPr>
            <a:r>
              <a:rPr lang="en-US" sz="1500" b="1" dirty="0">
                <a:solidFill>
                  <a:schemeClr val="bg1"/>
                </a:solidFill>
                <a:latin typeface="Garamond" pitchFamily="18" charset="0"/>
              </a:rPr>
              <a:t>Meeting Planning is a Marathons: 26.2 Ways Stay Motivated as a Meeting Planner</a:t>
            </a:r>
          </a:p>
          <a:p>
            <a:pPr marL="285750" indent="-285750">
              <a:buFont typeface="Arial" pitchFamily="34" charset="0"/>
              <a:buChar char="•"/>
            </a:pPr>
            <a:r>
              <a:rPr lang="en-US" sz="1500" b="1" dirty="0">
                <a:solidFill>
                  <a:schemeClr val="bg1"/>
                </a:solidFill>
                <a:latin typeface="Garamond" pitchFamily="18" charset="0"/>
              </a:rPr>
              <a:t>Nursing is a Marathon: 26:2 Ways Stay Motivated as a Nurse</a:t>
            </a:r>
          </a:p>
          <a:p>
            <a:pPr marL="285750" indent="-285750">
              <a:buFont typeface="Arial" pitchFamily="34" charset="0"/>
              <a:buChar char="•"/>
            </a:pPr>
            <a:r>
              <a:rPr lang="en-US" sz="1500" b="1" dirty="0">
                <a:solidFill>
                  <a:schemeClr val="bg1"/>
                </a:solidFill>
                <a:latin typeface="Garamond" pitchFamily="18" charset="0"/>
              </a:rPr>
              <a:t>Life’s is a Marathon: 3 Unique Choices to You Can Use to Overcome Adversity and Achieve Greater Victory in Your Business, Leadership and Life</a:t>
            </a:r>
          </a:p>
          <a:p>
            <a:pPr marL="285750" indent="-285750">
              <a:buFont typeface="Arial" pitchFamily="34" charset="0"/>
              <a:buChar char="•"/>
            </a:pPr>
            <a:r>
              <a:rPr lang="en-US" sz="1500" b="1" dirty="0">
                <a:solidFill>
                  <a:schemeClr val="bg1"/>
                </a:solidFill>
                <a:latin typeface="Garamond" pitchFamily="18" charset="0"/>
              </a:rPr>
              <a:t>Happiness is a Marathon: 26.2 Ways to Be Happier at Work and in Life</a:t>
            </a:r>
            <a:endParaRPr lang="en-US" sz="1500" i="1" dirty="0">
              <a:solidFill>
                <a:schemeClr val="bg1"/>
              </a:solidFill>
              <a:latin typeface="Garamond" pitchFamily="18" charset="0"/>
            </a:endParaRPr>
          </a:p>
        </p:txBody>
      </p:sp>
      <p:pic>
        <p:nvPicPr>
          <p:cNvPr id="2050" name="Picture 2" descr="C:\Users\shoaib.volxom\Desktop\Design Work (PPT Presentation)\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6172200"/>
            <a:ext cx="1447800" cy="62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239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5636" y="243437"/>
            <a:ext cx="8312728" cy="1204363"/>
          </a:xfrm>
        </p:spPr>
        <p:txBody>
          <a:bodyPr>
            <a:noAutofit/>
          </a:bodyPr>
          <a:lstStyle/>
          <a:p>
            <a:r>
              <a:rPr lang="en-US" sz="2800" b="1" dirty="0">
                <a:solidFill>
                  <a:schemeClr val="tx1">
                    <a:lumMod val="75000"/>
                    <a:lumOff val="25000"/>
                  </a:schemeClr>
                </a:solidFill>
                <a:latin typeface="Garamond" pitchFamily="18" charset="0"/>
              </a:rPr>
              <a:t>WHAT MEETING PLANNERS ARE SAYING ABOUT MATT’S MOTIVATIONAL STORY AND TALK OVER INSUMOUNTABLE ODDS</a:t>
            </a:r>
          </a:p>
        </p:txBody>
      </p:sp>
      <p:sp>
        <p:nvSpPr>
          <p:cNvPr id="11" name="Rectangle 10"/>
          <p:cNvSpPr/>
          <p:nvPr/>
        </p:nvSpPr>
        <p:spPr>
          <a:xfrm rot="5400000">
            <a:off x="2396116" y="3950598"/>
            <a:ext cx="4397485" cy="45719"/>
          </a:xfrm>
          <a:prstGeom prst="rect">
            <a:avLst/>
          </a:prstGeom>
          <a:solidFill>
            <a:srgbClr val="65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1DF00"/>
              </a:solidFill>
            </a:endParaRPr>
          </a:p>
        </p:txBody>
      </p:sp>
      <p:pic>
        <p:nvPicPr>
          <p:cNvPr id="12" name="Picture 2" descr="C:\Users\shoaib.volxom\Desktop\Design Work (PPT Presentation)\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6172200"/>
            <a:ext cx="1447800" cy="62804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8600" y="1771040"/>
            <a:ext cx="4114800" cy="4401205"/>
          </a:xfrm>
          <a:prstGeom prst="rect">
            <a:avLst/>
          </a:prstGeom>
        </p:spPr>
        <p:txBody>
          <a:bodyPr wrap="square">
            <a:spAutoFit/>
          </a:bodyPr>
          <a:lstStyle/>
          <a:p>
            <a:pPr algn="just"/>
            <a:r>
              <a:rPr lang="en-US" sz="1400" dirty="0">
                <a:latin typeface="Garamond" pitchFamily="18" charset="0"/>
              </a:rPr>
              <a:t>“He inspired, wowed, and transformed the over 500 of our members in attendance. His story was a great example for our members to follow when faced with daily challenges.”</a:t>
            </a:r>
          </a:p>
          <a:p>
            <a:pPr algn="just"/>
            <a:r>
              <a:rPr lang="en-US" sz="1500" b="1" i="1" dirty="0">
                <a:solidFill>
                  <a:srgbClr val="652C91"/>
                </a:solidFill>
                <a:latin typeface="Garamond" pitchFamily="18" charset="0"/>
              </a:rPr>
              <a:t>-Kathy Roberson, </a:t>
            </a:r>
          </a:p>
          <a:p>
            <a:r>
              <a:rPr lang="en-US" sz="1500" b="1" i="1" dirty="0">
                <a:solidFill>
                  <a:srgbClr val="652C91"/>
                </a:solidFill>
                <a:latin typeface="Garamond" pitchFamily="18" charset="0"/>
              </a:rPr>
              <a:t>Mississippi Association of School Business Officials</a:t>
            </a:r>
          </a:p>
          <a:p>
            <a:pPr algn="just"/>
            <a:endParaRPr lang="en-US" sz="1000" b="1" dirty="0">
              <a:latin typeface="Garamond" pitchFamily="18" charset="0"/>
            </a:endParaRPr>
          </a:p>
          <a:p>
            <a:pPr algn="just"/>
            <a:endParaRPr lang="en-US" sz="1000" b="1" dirty="0">
              <a:latin typeface="Garamond" pitchFamily="18" charset="0"/>
            </a:endParaRPr>
          </a:p>
          <a:p>
            <a:pPr algn="just"/>
            <a:endParaRPr lang="en-US" sz="1000" b="1" dirty="0">
              <a:latin typeface="Garamond" pitchFamily="18" charset="0"/>
            </a:endParaRPr>
          </a:p>
          <a:p>
            <a:pPr algn="just"/>
            <a:endParaRPr lang="en-US" sz="1000" b="1" dirty="0">
              <a:latin typeface="Garamond" pitchFamily="18" charset="0"/>
            </a:endParaRPr>
          </a:p>
          <a:p>
            <a:pPr algn="just"/>
            <a:endParaRPr lang="en-US" sz="1000" b="1" dirty="0">
              <a:latin typeface="Garamond" pitchFamily="18" charset="0"/>
            </a:endParaRPr>
          </a:p>
          <a:p>
            <a:pPr algn="just"/>
            <a:r>
              <a:rPr lang="en-US" sz="1400" dirty="0">
                <a:latin typeface="Garamond" pitchFamily="18" charset="0"/>
              </a:rPr>
              <a:t>“Terrific! His presentation was a homerun performance. He provided a full hour’s worth of energy-packed entertainment, encouragement, and education. I received nothing but praise about Matt’s inspiring talk. The strategies Matt shared contained lifelong value that can be put into practice immediately.”</a:t>
            </a:r>
          </a:p>
          <a:p>
            <a:pPr algn="just"/>
            <a:r>
              <a:rPr lang="en-US" sz="1500" b="1" i="1" dirty="0">
                <a:solidFill>
                  <a:srgbClr val="652C91"/>
                </a:solidFill>
                <a:latin typeface="Garamond" pitchFamily="18" charset="0"/>
              </a:rPr>
              <a:t>-Marie T. Mercer</a:t>
            </a:r>
          </a:p>
          <a:p>
            <a:r>
              <a:rPr lang="en-US" sz="1500" b="1" i="1" dirty="0">
                <a:solidFill>
                  <a:srgbClr val="652C91"/>
                </a:solidFill>
                <a:latin typeface="Garamond" pitchFamily="18" charset="0"/>
              </a:rPr>
              <a:t>Virginia Executive Director, National Association of Insurance and Financial Advisors</a:t>
            </a:r>
            <a:endParaRPr lang="en-US" sz="1500" b="1" dirty="0">
              <a:latin typeface="Garamond" pitchFamily="18" charset="0"/>
            </a:endParaRPr>
          </a:p>
        </p:txBody>
      </p:sp>
      <p:sp>
        <p:nvSpPr>
          <p:cNvPr id="15" name="Rectangle 14"/>
          <p:cNvSpPr/>
          <p:nvPr/>
        </p:nvSpPr>
        <p:spPr>
          <a:xfrm>
            <a:off x="4800600" y="1771040"/>
            <a:ext cx="4114800" cy="4539704"/>
          </a:xfrm>
          <a:prstGeom prst="rect">
            <a:avLst/>
          </a:prstGeom>
        </p:spPr>
        <p:txBody>
          <a:bodyPr wrap="square">
            <a:spAutoFit/>
          </a:bodyPr>
          <a:lstStyle/>
          <a:p>
            <a:pPr algn="just"/>
            <a:r>
              <a:rPr lang="en-US" sz="1400" dirty="0">
                <a:latin typeface="Garamond" pitchFamily="18" charset="0"/>
              </a:rPr>
              <a:t>“I was really excited to have Matt Jones' help in kicking off the year... His one day leadership training was the </a:t>
            </a:r>
            <a:r>
              <a:rPr lang="en-US" sz="1400" b="1" u="sng" dirty="0">
                <a:latin typeface="Garamond" pitchFamily="18" charset="0"/>
              </a:rPr>
              <a:t>perfect to motivate &amp; inspire</a:t>
            </a:r>
            <a:r>
              <a:rPr lang="en-US" sz="1400" dirty="0">
                <a:latin typeface="Garamond" pitchFamily="18" charset="0"/>
              </a:rPr>
              <a:t> the REALTORS®... He provided </a:t>
            </a:r>
            <a:r>
              <a:rPr lang="en-US" sz="1400" b="1" u="sng" dirty="0">
                <a:latin typeface="Garamond" pitchFamily="18" charset="0"/>
              </a:rPr>
              <a:t>countless strategies</a:t>
            </a:r>
            <a:r>
              <a:rPr lang="en-US" sz="1400" dirty="0">
                <a:latin typeface="Garamond" pitchFamily="18" charset="0"/>
              </a:rPr>
              <a:t> full of </a:t>
            </a:r>
            <a:r>
              <a:rPr lang="en-US" sz="1400" b="1" u="sng" dirty="0">
                <a:latin typeface="Garamond" pitchFamily="18" charset="0"/>
              </a:rPr>
              <a:t>value and lasting benefits</a:t>
            </a:r>
            <a:r>
              <a:rPr lang="en-US" sz="1400" dirty="0">
                <a:latin typeface="Garamond" pitchFamily="18" charset="0"/>
              </a:rPr>
              <a:t> for our leaders. Matt Jones is a </a:t>
            </a:r>
            <a:r>
              <a:rPr lang="en-US" sz="1400" b="1" u="sng" dirty="0">
                <a:latin typeface="Garamond" pitchFamily="18" charset="0"/>
              </a:rPr>
              <a:t>high octane</a:t>
            </a:r>
            <a:r>
              <a:rPr lang="en-US" sz="1400" dirty="0">
                <a:latin typeface="Garamond" pitchFamily="18" charset="0"/>
              </a:rPr>
              <a:t> presenter &amp; completely kept the attendees engaged throughout the day.”</a:t>
            </a:r>
          </a:p>
          <a:p>
            <a:r>
              <a:rPr lang="en-US" sz="1500" b="1" i="1" dirty="0">
                <a:solidFill>
                  <a:srgbClr val="652C91"/>
                </a:solidFill>
                <a:latin typeface="Garamond" pitchFamily="18" charset="0"/>
              </a:rPr>
              <a:t>-Joni C Schneider</a:t>
            </a:r>
          </a:p>
          <a:p>
            <a:r>
              <a:rPr lang="en-US" sz="1500" b="1" i="1" dirty="0">
                <a:solidFill>
                  <a:srgbClr val="652C91"/>
                </a:solidFill>
                <a:latin typeface="Garamond" pitchFamily="18" charset="0"/>
              </a:rPr>
              <a:t>Past President, Alaska Association of REALTORS®</a:t>
            </a:r>
          </a:p>
          <a:p>
            <a:endParaRPr lang="en-US" sz="1000" b="1" dirty="0">
              <a:latin typeface="Garamond" pitchFamily="18" charset="0"/>
            </a:endParaRPr>
          </a:p>
          <a:p>
            <a:pPr algn="just"/>
            <a:r>
              <a:rPr lang="en-US" sz="1400" dirty="0">
                <a:latin typeface="Garamond" pitchFamily="18" charset="0"/>
              </a:rPr>
              <a:t>“Matt Jones provided the perfect talk for our members. His story also provided the powerful reminder of the importance of what we do and the difference we make in the lives of the patients. I have received tremendous feedback about Matt’s presentation and know provided value to all that were in the room.”</a:t>
            </a:r>
          </a:p>
          <a:p>
            <a:r>
              <a:rPr lang="en-US" sz="1500" b="1" i="1" dirty="0">
                <a:solidFill>
                  <a:srgbClr val="652C91"/>
                </a:solidFill>
                <a:latin typeface="Garamond" pitchFamily="18" charset="0"/>
              </a:rPr>
              <a:t>-Douglas Gish,</a:t>
            </a:r>
          </a:p>
          <a:p>
            <a:r>
              <a:rPr lang="en-US" sz="1500" b="1" i="1" dirty="0">
                <a:solidFill>
                  <a:srgbClr val="652C91"/>
                </a:solidFill>
                <a:latin typeface="Garamond" pitchFamily="18" charset="0"/>
              </a:rPr>
              <a:t>Minnesota Healthcare Engineer</a:t>
            </a:r>
          </a:p>
          <a:p>
            <a:r>
              <a:rPr lang="en-US" sz="1500" b="1" i="1" dirty="0">
                <a:solidFill>
                  <a:srgbClr val="652C91"/>
                </a:solidFill>
                <a:latin typeface="Garamond" pitchFamily="18" charset="0"/>
              </a:rPr>
              <a:t>Association Conference Chair</a:t>
            </a:r>
          </a:p>
        </p:txBody>
      </p:sp>
    </p:spTree>
    <p:extLst>
      <p:ext uri="{BB962C8B-B14F-4D97-AF65-F5344CB8AC3E}">
        <p14:creationId xmlns:p14="http://schemas.microsoft.com/office/powerpoint/2010/main" val="1525050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0" y="-1"/>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228600" y="199201"/>
            <a:ext cx="4114800" cy="1324799"/>
          </a:xfrm>
        </p:spPr>
        <p:txBody>
          <a:bodyPr>
            <a:noAutofit/>
          </a:bodyPr>
          <a:lstStyle/>
          <a:p>
            <a:pPr algn="l"/>
            <a:r>
              <a:rPr lang="en-US" sz="2200" b="1" dirty="0">
                <a:solidFill>
                  <a:schemeClr val="tx1">
                    <a:lumMod val="75000"/>
                    <a:lumOff val="25000"/>
                  </a:schemeClr>
                </a:solidFill>
                <a:latin typeface="Garamond" pitchFamily="18" charset="0"/>
              </a:rPr>
              <a:t>WHAT DOES IT MEAN TO BE THE EIGHT CONTINENT MARATHON MAN</a:t>
            </a:r>
          </a:p>
        </p:txBody>
      </p:sp>
      <p:sp>
        <p:nvSpPr>
          <p:cNvPr id="5" name="Text Placeholder 3"/>
          <p:cNvSpPr txBox="1">
            <a:spLocks/>
          </p:cNvSpPr>
          <p:nvPr/>
        </p:nvSpPr>
        <p:spPr>
          <a:xfrm>
            <a:off x="228600" y="1788664"/>
            <a:ext cx="4114800" cy="461213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600" dirty="0">
                <a:latin typeface="Garamond" pitchFamily="18" charset="0"/>
              </a:rPr>
              <a:t>Being the Eight Continent Marathon Man means that Matt Jones has completed eight marathons on eight continents. He has completed the San Diego Rock ‘N Roll Marathon, Rome Marathon, Tokyo Marathon, Perth Marathon, Cape Town Marathon, White Continent Marathon in Antarctica, and the Punta Arenas Marathon in Chile. Matt completed his eighth marathon on the newly discovered continent of </a:t>
            </a:r>
            <a:r>
              <a:rPr lang="en-US" sz="1600" dirty="0" err="1">
                <a:latin typeface="Garamond" pitchFamily="18" charset="0"/>
              </a:rPr>
              <a:t>Zealandia</a:t>
            </a:r>
            <a:r>
              <a:rPr lang="en-US" sz="1600" dirty="0">
                <a:latin typeface="Garamond" pitchFamily="18" charset="0"/>
              </a:rPr>
              <a:t> in New Zealand.</a:t>
            </a:r>
          </a:p>
          <a:p>
            <a:pPr marL="0" indent="0" algn="just">
              <a:buNone/>
            </a:pPr>
            <a:endParaRPr lang="en-US" sz="800" dirty="0">
              <a:latin typeface="Garamond" pitchFamily="18" charset="0"/>
            </a:endParaRPr>
          </a:p>
          <a:p>
            <a:pPr marL="0" indent="0" algn="just">
              <a:buNone/>
            </a:pPr>
            <a:r>
              <a:rPr lang="en-US" sz="1600" dirty="0">
                <a:latin typeface="Garamond" pitchFamily="18" charset="0"/>
              </a:rPr>
              <a:t>Only one tenth of one percent of the population has completed a marathon. Less than 300 people have completed a marathon on seven continents.</a:t>
            </a:r>
          </a:p>
          <a:p>
            <a:pPr marL="0" indent="0" algn="just">
              <a:buNone/>
            </a:pPr>
            <a:endParaRPr lang="en-US" sz="800" dirty="0">
              <a:latin typeface="Garamond" pitchFamily="18" charset="0"/>
            </a:endParaRPr>
          </a:p>
          <a:p>
            <a:pPr marL="0" indent="0" algn="just">
              <a:buNone/>
            </a:pPr>
            <a:r>
              <a:rPr lang="en-US" sz="1600" dirty="0">
                <a:latin typeface="Garamond" pitchFamily="18" charset="0"/>
              </a:rPr>
              <a:t>Even more remarkable, Matt completed eight marathons on eight continents after conquering cancer three times, surviving a bone marrow transplant, and relearning how to walk.</a:t>
            </a:r>
          </a:p>
        </p:txBody>
      </p:sp>
      <p:sp>
        <p:nvSpPr>
          <p:cNvPr id="11" name="Rectangle 10"/>
          <p:cNvSpPr/>
          <p:nvPr/>
        </p:nvSpPr>
        <p:spPr>
          <a:xfrm>
            <a:off x="304800" y="1630681"/>
            <a:ext cx="4038600" cy="45719"/>
          </a:xfrm>
          <a:prstGeom prst="rect">
            <a:avLst/>
          </a:prstGeom>
          <a:solidFill>
            <a:srgbClr val="65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1DF00"/>
              </a:solidFill>
            </a:endParaRPr>
          </a:p>
        </p:txBody>
      </p:sp>
      <p:pic>
        <p:nvPicPr>
          <p:cNvPr id="12" name="Picture 2" descr="C:\Users\shoaib.volxom\Desktop\Design Work (PPT Presentation)\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72200"/>
            <a:ext cx="1447800" cy="62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110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8"/>
          <p:cNvSpPr/>
          <p:nvPr/>
        </p:nvSpPr>
        <p:spPr>
          <a:xfrm>
            <a:off x="0" y="1447800"/>
            <a:ext cx="9144000" cy="54102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1447800"/>
          </a:xfrm>
          <a:prstGeom prst="rect">
            <a:avLst/>
          </a:prstGeom>
          <a:solidFill>
            <a:srgbClr val="65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1143000"/>
          </a:xfrm>
        </p:spPr>
        <p:txBody>
          <a:bodyPr>
            <a:noAutofit/>
          </a:bodyPr>
          <a:lstStyle/>
          <a:p>
            <a:r>
              <a:rPr lang="en-US" sz="2800" b="1" dirty="0">
                <a:solidFill>
                  <a:schemeClr val="bg1"/>
                </a:solidFill>
                <a:latin typeface="Garamond" pitchFamily="18" charset="0"/>
              </a:rPr>
              <a:t>MATT IS A WORLD CLASS ACHIEVER IN OVERCOMING ADVERSITY AND CHANGE</a:t>
            </a:r>
          </a:p>
        </p:txBody>
      </p:sp>
      <p:sp>
        <p:nvSpPr>
          <p:cNvPr id="10" name="TextBox 9"/>
          <p:cNvSpPr txBox="1"/>
          <p:nvPr/>
        </p:nvSpPr>
        <p:spPr>
          <a:xfrm>
            <a:off x="415636" y="3392031"/>
            <a:ext cx="8312728" cy="2246769"/>
          </a:xfrm>
          <a:prstGeom prst="rect">
            <a:avLst/>
          </a:prstGeom>
          <a:noFill/>
        </p:spPr>
        <p:txBody>
          <a:bodyPr wrap="square" rtlCol="0">
            <a:spAutoFit/>
          </a:bodyPr>
          <a:lstStyle/>
          <a:p>
            <a:pPr algn="ctr"/>
            <a:r>
              <a:rPr lang="en-US" sz="2800" b="1" dirty="0">
                <a:solidFill>
                  <a:schemeClr val="bg1"/>
                </a:solidFill>
                <a:latin typeface="Garamond" pitchFamily="18" charset="0"/>
              </a:rPr>
              <a:t>“Matt Jones has done what anyone</a:t>
            </a:r>
          </a:p>
          <a:p>
            <a:pPr algn="ctr"/>
            <a:r>
              <a:rPr lang="en-US" sz="2800" b="1" dirty="0">
                <a:solidFill>
                  <a:schemeClr val="bg1"/>
                </a:solidFill>
                <a:latin typeface="Garamond" pitchFamily="18" charset="0"/>
              </a:rPr>
              <a:t>would consider impossible.</a:t>
            </a:r>
          </a:p>
          <a:p>
            <a:pPr algn="ctr"/>
            <a:r>
              <a:rPr lang="en-US" sz="2800" b="1" u="sng" dirty="0">
                <a:solidFill>
                  <a:schemeClr val="bg1"/>
                </a:solidFill>
                <a:latin typeface="Garamond" pitchFamily="18" charset="0"/>
              </a:rPr>
              <a:t>Conqueror. Overcomer. Champion. Superhuman.</a:t>
            </a:r>
          </a:p>
          <a:p>
            <a:pPr algn="ctr"/>
            <a:r>
              <a:rPr lang="en-US" sz="2800" b="1" dirty="0">
                <a:solidFill>
                  <a:schemeClr val="bg1"/>
                </a:solidFill>
                <a:latin typeface="Garamond" pitchFamily="18" charset="0"/>
              </a:rPr>
              <a:t>None of those words do him justice."</a:t>
            </a:r>
          </a:p>
          <a:p>
            <a:pPr algn="ctr"/>
            <a:r>
              <a:rPr lang="en-US" sz="2800" b="1" i="1" dirty="0">
                <a:solidFill>
                  <a:schemeClr val="bg1"/>
                </a:solidFill>
                <a:latin typeface="Garamond" pitchFamily="18" charset="0"/>
              </a:rPr>
              <a:t>-Scott Hamilton, Olympic Gold</a:t>
            </a:r>
            <a:r>
              <a:rPr lang="en-US" sz="2800" b="1" dirty="0">
                <a:solidFill>
                  <a:schemeClr val="bg1"/>
                </a:solidFill>
                <a:latin typeface="Garamond" pitchFamily="18" charset="0"/>
              </a:rPr>
              <a:t> Medalist</a:t>
            </a:r>
          </a:p>
        </p:txBody>
      </p:sp>
      <p:pic>
        <p:nvPicPr>
          <p:cNvPr id="2050" name="Picture 2" descr="C:\Users\shoaib.volxom\Desktop\Design Work (PPT Presentation)\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6172200"/>
            <a:ext cx="1447800" cy="62804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36418" y="1934051"/>
            <a:ext cx="2632365" cy="584775"/>
          </a:xfrm>
          <a:prstGeom prst="rect">
            <a:avLst/>
          </a:prstGeom>
          <a:noFill/>
        </p:spPr>
        <p:txBody>
          <a:bodyPr wrap="square" rtlCol="0">
            <a:spAutoFit/>
          </a:bodyPr>
          <a:lstStyle/>
          <a:p>
            <a:pPr algn="ctr"/>
            <a:r>
              <a:rPr lang="en-US" sz="1600" b="1" dirty="0">
                <a:solidFill>
                  <a:schemeClr val="bg1"/>
                </a:solidFill>
                <a:latin typeface="Garamond" pitchFamily="18" charset="0"/>
              </a:rPr>
              <a:t>THREE-TIME</a:t>
            </a:r>
          </a:p>
          <a:p>
            <a:pPr algn="ctr"/>
            <a:r>
              <a:rPr lang="en-US" sz="1600" b="1" dirty="0">
                <a:solidFill>
                  <a:schemeClr val="bg1"/>
                </a:solidFill>
                <a:latin typeface="Garamond" pitchFamily="18" charset="0"/>
              </a:rPr>
              <a:t>CANCER CONQUEROR</a:t>
            </a:r>
          </a:p>
        </p:txBody>
      </p:sp>
      <p:sp>
        <p:nvSpPr>
          <p:cNvPr id="15" name="TextBox 14"/>
          <p:cNvSpPr txBox="1"/>
          <p:nvPr/>
        </p:nvSpPr>
        <p:spPr>
          <a:xfrm>
            <a:off x="3181476" y="1995607"/>
            <a:ext cx="2669516" cy="584775"/>
          </a:xfrm>
          <a:prstGeom prst="rect">
            <a:avLst/>
          </a:prstGeom>
          <a:noFill/>
        </p:spPr>
        <p:txBody>
          <a:bodyPr wrap="square" rtlCol="0">
            <a:spAutoFit/>
          </a:bodyPr>
          <a:lstStyle/>
          <a:p>
            <a:pPr algn="ctr"/>
            <a:r>
              <a:rPr lang="en-US" sz="1600" b="1" dirty="0">
                <a:solidFill>
                  <a:schemeClr val="bg1"/>
                </a:solidFill>
                <a:latin typeface="Garamond" pitchFamily="18" charset="0"/>
              </a:rPr>
              <a:t>BONE MARROW</a:t>
            </a:r>
          </a:p>
          <a:p>
            <a:pPr algn="ctr"/>
            <a:r>
              <a:rPr lang="en-US" sz="1600" b="1" dirty="0">
                <a:solidFill>
                  <a:schemeClr val="bg1"/>
                </a:solidFill>
                <a:latin typeface="Garamond" pitchFamily="18" charset="0"/>
              </a:rPr>
              <a:t>TRANSPLANT SURVIVOR</a:t>
            </a:r>
          </a:p>
        </p:txBody>
      </p:sp>
      <p:sp>
        <p:nvSpPr>
          <p:cNvPr id="16" name="TextBox 15"/>
          <p:cNvSpPr txBox="1"/>
          <p:nvPr/>
        </p:nvSpPr>
        <p:spPr>
          <a:xfrm>
            <a:off x="5741046" y="1905000"/>
            <a:ext cx="3212305" cy="1077218"/>
          </a:xfrm>
          <a:prstGeom prst="rect">
            <a:avLst/>
          </a:prstGeom>
          <a:noFill/>
        </p:spPr>
        <p:txBody>
          <a:bodyPr wrap="square" rtlCol="0">
            <a:spAutoFit/>
          </a:bodyPr>
          <a:lstStyle/>
          <a:p>
            <a:pPr algn="ctr"/>
            <a:r>
              <a:rPr lang="en-US" sz="1600" b="1" dirty="0">
                <a:solidFill>
                  <a:schemeClr val="bg1"/>
                </a:solidFill>
                <a:latin typeface="Garamond" pitchFamily="18" charset="0"/>
              </a:rPr>
              <a:t>COMPLETED EIGHT MARATHONS ON EIGHT CONTINENTS AFTER RELEARNING HOW TO WALK</a:t>
            </a:r>
          </a:p>
        </p:txBody>
      </p:sp>
    </p:spTree>
    <p:extLst>
      <p:ext uri="{BB962C8B-B14F-4D97-AF65-F5344CB8AC3E}">
        <p14:creationId xmlns:p14="http://schemas.microsoft.com/office/powerpoint/2010/main" val="2712378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3000" r="-63000"/>
          </a:stretch>
        </a:blipFill>
        <a:effectLst/>
      </p:bgPr>
    </p:bg>
    <p:spTree>
      <p:nvGrpSpPr>
        <p:cNvPr id="1" name=""/>
        <p:cNvGrpSpPr/>
        <p:nvPr/>
      </p:nvGrpSpPr>
      <p:grpSpPr>
        <a:xfrm>
          <a:off x="0" y="0"/>
          <a:ext cx="0" cy="0"/>
          <a:chOff x="0" y="0"/>
          <a:chExt cx="0" cy="0"/>
        </a:xfrm>
      </p:grpSpPr>
      <p:sp>
        <p:nvSpPr>
          <p:cNvPr id="9" name="Rectangle 8"/>
          <p:cNvSpPr/>
          <p:nvPr/>
        </p:nvSpPr>
        <p:spPr>
          <a:xfrm>
            <a:off x="0" y="0"/>
            <a:ext cx="9144000" cy="1301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1301006"/>
            <a:ext cx="9144000" cy="555699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415636" y="152400"/>
            <a:ext cx="8312728" cy="995341"/>
          </a:xfrm>
        </p:spPr>
        <p:txBody>
          <a:bodyPr>
            <a:noAutofit/>
          </a:bodyPr>
          <a:lstStyle/>
          <a:p>
            <a:r>
              <a:rPr lang="en-US" sz="2800" b="1" dirty="0">
                <a:solidFill>
                  <a:srgbClr val="652C91"/>
                </a:solidFill>
                <a:latin typeface="Garamond" pitchFamily="18" charset="0"/>
              </a:rPr>
              <a:t>WHY MATT IS THE IDEAL SPEAKER FOR YOUR NEXT MEETING</a:t>
            </a:r>
          </a:p>
        </p:txBody>
      </p:sp>
      <p:pic>
        <p:nvPicPr>
          <p:cNvPr id="12" name="Picture 2" descr="C:\Users\shoaib.volxom\Desktop\Design Work (PPT Presentation)\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72200"/>
            <a:ext cx="1447800" cy="62804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4800" y="1513106"/>
            <a:ext cx="3124200" cy="3539430"/>
          </a:xfrm>
          <a:prstGeom prst="rect">
            <a:avLst/>
          </a:prstGeom>
        </p:spPr>
        <p:txBody>
          <a:bodyPr wrap="square">
            <a:spAutoFit/>
          </a:bodyPr>
          <a:lstStyle/>
          <a:p>
            <a:pPr algn="just"/>
            <a:r>
              <a:rPr lang="en-US" sz="1600" dirty="0">
                <a:latin typeface="Garamond" pitchFamily="18" charset="0"/>
              </a:rPr>
              <a:t>Matt is committed to providing a world-class talk that will empower, educate, and energize your group. Matt is irrationally passionate about sharing his story and the lessons learned from overcoming impossible odds. </a:t>
            </a:r>
          </a:p>
          <a:p>
            <a:pPr algn="just"/>
            <a:endParaRPr lang="en-US" sz="1600" dirty="0">
              <a:latin typeface="Garamond" pitchFamily="18" charset="0"/>
            </a:endParaRPr>
          </a:p>
          <a:p>
            <a:pPr algn="just"/>
            <a:r>
              <a:rPr lang="en-US" sz="1600" dirty="0">
                <a:latin typeface="Garamond" pitchFamily="18" charset="0"/>
              </a:rPr>
              <a:t>A testament to Matt’s effectiveness is the fact he has spoken to audiences across multiple industries. His story is one that resonates with those seeking to achieve greater success personally and professionally.</a:t>
            </a:r>
            <a:endParaRPr lang="en-US" sz="1600" b="1" dirty="0">
              <a:latin typeface="Garamond" pitchFamily="18" charset="0"/>
            </a:endParaRPr>
          </a:p>
        </p:txBody>
      </p:sp>
      <p:sp>
        <p:nvSpPr>
          <p:cNvPr id="15" name="Rectangle 14"/>
          <p:cNvSpPr/>
          <p:nvPr/>
        </p:nvSpPr>
        <p:spPr>
          <a:xfrm>
            <a:off x="3886200" y="1513106"/>
            <a:ext cx="4800600" cy="4278094"/>
          </a:xfrm>
          <a:prstGeom prst="rect">
            <a:avLst/>
          </a:prstGeom>
        </p:spPr>
        <p:txBody>
          <a:bodyPr wrap="square">
            <a:spAutoFit/>
          </a:bodyPr>
          <a:lstStyle/>
          <a:p>
            <a:pPr marL="228600" indent="-228600" algn="just">
              <a:buFont typeface="Arial" pitchFamily="34" charset="0"/>
              <a:buChar char="•"/>
            </a:pPr>
            <a:r>
              <a:rPr lang="en-US" sz="1600" dirty="0">
                <a:latin typeface="Garamond" pitchFamily="18" charset="0"/>
              </a:rPr>
              <a:t>Three-Time Cancer Conqueror</a:t>
            </a:r>
          </a:p>
          <a:p>
            <a:pPr marL="228600" indent="-228600" algn="just">
              <a:buFont typeface="Arial" pitchFamily="34" charset="0"/>
              <a:buChar char="•"/>
            </a:pPr>
            <a:r>
              <a:rPr lang="en-US" sz="1600" dirty="0">
                <a:latin typeface="Garamond" pitchFamily="18" charset="0"/>
              </a:rPr>
              <a:t>Completed Eight Marathons on Eight Continents</a:t>
            </a:r>
          </a:p>
          <a:p>
            <a:pPr marL="228600" indent="-228600" algn="just">
              <a:buFont typeface="Arial" pitchFamily="34" charset="0"/>
              <a:buChar char="•"/>
            </a:pPr>
            <a:r>
              <a:rPr lang="en-US" sz="1600" dirty="0">
                <a:latin typeface="Garamond" pitchFamily="18" charset="0"/>
              </a:rPr>
              <a:t>Author of 11 books</a:t>
            </a:r>
          </a:p>
          <a:p>
            <a:pPr marL="228600" indent="-228600" algn="just">
              <a:buFont typeface="Arial" pitchFamily="34" charset="0"/>
              <a:buChar char="•"/>
            </a:pPr>
            <a:r>
              <a:rPr lang="en-US" sz="1600" dirty="0">
                <a:latin typeface="Garamond" pitchFamily="18" charset="0"/>
              </a:rPr>
              <a:t>Inspiring story of overcoming insurmountable odds</a:t>
            </a:r>
          </a:p>
          <a:p>
            <a:pPr marL="228600" indent="-228600" algn="just">
              <a:buFont typeface="Arial" pitchFamily="34" charset="0"/>
              <a:buChar char="•"/>
            </a:pPr>
            <a:r>
              <a:rPr lang="en-US" sz="1600" dirty="0">
                <a:latin typeface="Garamond" pitchFamily="18" charset="0"/>
              </a:rPr>
              <a:t>Shares solution orientated strategies based on scientific research</a:t>
            </a:r>
          </a:p>
          <a:p>
            <a:pPr marL="228600" indent="-228600" algn="just">
              <a:buFont typeface="Arial" pitchFamily="34" charset="0"/>
              <a:buChar char="•"/>
            </a:pPr>
            <a:r>
              <a:rPr lang="en-US" sz="1600" dirty="0">
                <a:latin typeface="Garamond" pitchFamily="18" charset="0"/>
              </a:rPr>
              <a:t>Captivating and humorous storyteller</a:t>
            </a:r>
          </a:p>
          <a:p>
            <a:pPr algn="just"/>
            <a:endParaRPr lang="en-US" sz="1600" dirty="0">
              <a:latin typeface="Garamond" pitchFamily="18" charset="0"/>
            </a:endParaRPr>
          </a:p>
          <a:p>
            <a:pPr algn="just"/>
            <a:r>
              <a:rPr lang="en-US" sz="1600" dirty="0">
                <a:latin typeface="Garamond" pitchFamily="18" charset="0"/>
              </a:rPr>
              <a:t>“Matt Jones proved to be a phenomenal closing keynote for our conference this year. He was exactly what we were looking for to conclude our conference with positivity and high energy! He did an excellent job of weaving his highly inspirational personal story along with practical and life-changing strategies for our attendees to take with them.”</a:t>
            </a:r>
          </a:p>
          <a:p>
            <a:pPr algn="just"/>
            <a:r>
              <a:rPr lang="en-US" sz="1600" b="1" i="1" dirty="0">
                <a:solidFill>
                  <a:srgbClr val="652C91"/>
                </a:solidFill>
                <a:latin typeface="Garamond" pitchFamily="18" charset="0"/>
              </a:rPr>
              <a:t>-Sarah Carter,</a:t>
            </a:r>
          </a:p>
          <a:p>
            <a:pPr algn="just"/>
            <a:r>
              <a:rPr lang="en-US" sz="1600" b="1" i="1" dirty="0">
                <a:solidFill>
                  <a:srgbClr val="652C91"/>
                </a:solidFill>
                <a:latin typeface="Garamond" pitchFamily="18" charset="0"/>
              </a:rPr>
              <a:t>Meeting Planners International</a:t>
            </a:r>
          </a:p>
          <a:p>
            <a:pPr algn="just"/>
            <a:r>
              <a:rPr lang="en-US" sz="1600" b="1" i="1" dirty="0">
                <a:solidFill>
                  <a:srgbClr val="652C91"/>
                </a:solidFill>
                <a:latin typeface="Garamond" pitchFamily="18" charset="0"/>
              </a:rPr>
              <a:t>Cascadia Educational Conference Chair</a:t>
            </a:r>
          </a:p>
        </p:txBody>
      </p:sp>
    </p:spTree>
    <p:extLst>
      <p:ext uri="{BB962C8B-B14F-4D97-AF65-F5344CB8AC3E}">
        <p14:creationId xmlns:p14="http://schemas.microsoft.com/office/powerpoint/2010/main" val="80889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5636" y="395186"/>
            <a:ext cx="8312728" cy="747814"/>
          </a:xfrm>
        </p:spPr>
        <p:txBody>
          <a:bodyPr>
            <a:noAutofit/>
          </a:bodyPr>
          <a:lstStyle/>
          <a:p>
            <a:r>
              <a:rPr lang="en-US" sz="2800" b="1" dirty="0">
                <a:solidFill>
                  <a:schemeClr val="tx1">
                    <a:lumMod val="75000"/>
                    <a:lumOff val="25000"/>
                  </a:schemeClr>
                </a:solidFill>
                <a:latin typeface="Garamond" pitchFamily="18" charset="0"/>
              </a:rPr>
              <a:t>WHAT CLIENTS SAY</a:t>
            </a:r>
            <a:br>
              <a:rPr lang="en-US" sz="2800" b="1" dirty="0">
                <a:solidFill>
                  <a:schemeClr val="tx1">
                    <a:lumMod val="75000"/>
                    <a:lumOff val="25000"/>
                  </a:schemeClr>
                </a:solidFill>
                <a:latin typeface="Garamond" pitchFamily="18" charset="0"/>
              </a:rPr>
            </a:br>
            <a:r>
              <a:rPr lang="en-US" sz="2800" b="1" dirty="0">
                <a:solidFill>
                  <a:schemeClr val="tx1">
                    <a:lumMod val="75000"/>
                    <a:lumOff val="25000"/>
                  </a:schemeClr>
                </a:solidFill>
                <a:latin typeface="Garamond" pitchFamily="18" charset="0"/>
              </a:rPr>
              <a:t>ABOUT BOOKING MATT</a:t>
            </a:r>
          </a:p>
        </p:txBody>
      </p:sp>
      <p:sp>
        <p:nvSpPr>
          <p:cNvPr id="11" name="Rectangle 10"/>
          <p:cNvSpPr/>
          <p:nvPr/>
        </p:nvSpPr>
        <p:spPr>
          <a:xfrm rot="5400000">
            <a:off x="2994660" y="4472941"/>
            <a:ext cx="3200398" cy="45720"/>
          </a:xfrm>
          <a:prstGeom prst="rect">
            <a:avLst/>
          </a:prstGeom>
          <a:solidFill>
            <a:srgbClr val="65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1DF00"/>
              </a:solidFill>
            </a:endParaRPr>
          </a:p>
        </p:txBody>
      </p:sp>
      <p:pic>
        <p:nvPicPr>
          <p:cNvPr id="12" name="Picture 2" descr="C:\Users\shoaib.volxom\Desktop\Design Work (PPT Presentation)\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6172200"/>
            <a:ext cx="1447800" cy="62804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8600" y="2819400"/>
            <a:ext cx="4114800" cy="3354765"/>
          </a:xfrm>
          <a:prstGeom prst="rect">
            <a:avLst/>
          </a:prstGeom>
        </p:spPr>
        <p:txBody>
          <a:bodyPr wrap="square">
            <a:spAutoFit/>
          </a:bodyPr>
          <a:lstStyle/>
          <a:p>
            <a:pPr algn="just"/>
            <a:r>
              <a:rPr lang="en-US" sz="1700" b="1" dirty="0">
                <a:solidFill>
                  <a:srgbClr val="652C91"/>
                </a:solidFill>
                <a:latin typeface="Garamond" pitchFamily="18" charset="0"/>
              </a:rPr>
              <a:t>PRACTICAL SUCCESS STRATEGIES</a:t>
            </a:r>
          </a:p>
          <a:p>
            <a:pPr algn="just"/>
            <a:r>
              <a:rPr lang="en-US" sz="1500" dirty="0">
                <a:latin typeface="Garamond" pitchFamily="18" charset="0"/>
              </a:rPr>
              <a:t>“Matt shares practical keys to success, which cause the small first steps of real change, creating a snowball of positive successes.”</a:t>
            </a:r>
          </a:p>
          <a:p>
            <a:pPr algn="just"/>
            <a:r>
              <a:rPr lang="en-US" sz="1500" b="1" i="1" dirty="0">
                <a:solidFill>
                  <a:srgbClr val="652C91"/>
                </a:solidFill>
                <a:latin typeface="Garamond" pitchFamily="18" charset="0"/>
              </a:rPr>
              <a:t>-</a:t>
            </a:r>
            <a:r>
              <a:rPr lang="en-US" sz="1500" b="1" i="1" dirty="0" err="1">
                <a:solidFill>
                  <a:srgbClr val="652C91"/>
                </a:solidFill>
                <a:latin typeface="Garamond" pitchFamily="18" charset="0"/>
              </a:rPr>
              <a:t>Sandee</a:t>
            </a:r>
            <a:r>
              <a:rPr lang="en-US" sz="1500" b="1" i="1" dirty="0">
                <a:solidFill>
                  <a:srgbClr val="652C91"/>
                </a:solidFill>
                <a:latin typeface="Garamond" pitchFamily="18" charset="0"/>
              </a:rPr>
              <a:t> </a:t>
            </a:r>
            <a:r>
              <a:rPr lang="en-US" sz="1500" b="1" i="1" dirty="0" err="1">
                <a:solidFill>
                  <a:srgbClr val="652C91"/>
                </a:solidFill>
                <a:latin typeface="Garamond" pitchFamily="18" charset="0"/>
              </a:rPr>
              <a:t>Muro</a:t>
            </a:r>
            <a:endParaRPr lang="en-US" sz="1500" b="1" i="1" dirty="0">
              <a:solidFill>
                <a:srgbClr val="652C91"/>
              </a:solidFill>
              <a:latin typeface="Garamond" pitchFamily="18" charset="0"/>
            </a:endParaRPr>
          </a:p>
          <a:p>
            <a:pPr algn="just"/>
            <a:r>
              <a:rPr lang="en-US" sz="1500" b="1" i="1" dirty="0">
                <a:solidFill>
                  <a:srgbClr val="652C91"/>
                </a:solidFill>
                <a:latin typeface="Garamond" pitchFamily="18" charset="0"/>
              </a:rPr>
              <a:t>California Medical Staff Services</a:t>
            </a:r>
          </a:p>
          <a:p>
            <a:pPr algn="just"/>
            <a:endParaRPr lang="en-US" sz="1000" b="1" dirty="0">
              <a:latin typeface="Garamond" pitchFamily="18" charset="0"/>
            </a:endParaRPr>
          </a:p>
          <a:p>
            <a:pPr algn="just"/>
            <a:r>
              <a:rPr lang="en-US" sz="1500" dirty="0">
                <a:latin typeface="Garamond" pitchFamily="18" charset="0"/>
              </a:rPr>
              <a:t>“You made a real difference in our members... The attendees...  walked away with valuable strategies they can apply. You are a spellbinding speaker that touches the hearts and minds of those who hear you speak.</a:t>
            </a:r>
          </a:p>
          <a:p>
            <a:pPr algn="just"/>
            <a:r>
              <a:rPr lang="en-US" sz="1500" b="1" i="1" dirty="0">
                <a:solidFill>
                  <a:srgbClr val="652C91"/>
                </a:solidFill>
                <a:latin typeface="Garamond" pitchFamily="18" charset="0"/>
              </a:rPr>
              <a:t>-Susan Bauman</a:t>
            </a:r>
          </a:p>
          <a:p>
            <a:pPr algn="just"/>
            <a:r>
              <a:rPr lang="en-US" sz="1500" b="1" i="1" dirty="0">
                <a:solidFill>
                  <a:srgbClr val="652C91"/>
                </a:solidFill>
                <a:latin typeface="Garamond" pitchFamily="18" charset="0"/>
              </a:rPr>
              <a:t>CAI-NV Education Chair</a:t>
            </a:r>
            <a:endParaRPr lang="en-US" sz="1500" b="1" dirty="0">
              <a:latin typeface="Garamond" pitchFamily="18" charset="0"/>
            </a:endParaRPr>
          </a:p>
        </p:txBody>
      </p:sp>
      <p:sp>
        <p:nvSpPr>
          <p:cNvPr id="15" name="Rectangle 14"/>
          <p:cNvSpPr/>
          <p:nvPr/>
        </p:nvSpPr>
        <p:spPr>
          <a:xfrm>
            <a:off x="4800600" y="2819400"/>
            <a:ext cx="4114800" cy="3123932"/>
          </a:xfrm>
          <a:prstGeom prst="rect">
            <a:avLst/>
          </a:prstGeom>
        </p:spPr>
        <p:txBody>
          <a:bodyPr wrap="square">
            <a:spAutoFit/>
          </a:bodyPr>
          <a:lstStyle/>
          <a:p>
            <a:pPr algn="just"/>
            <a:r>
              <a:rPr lang="en-US" sz="1700" b="1" dirty="0">
                <a:solidFill>
                  <a:srgbClr val="652C91"/>
                </a:solidFill>
                <a:latin typeface="Garamond" pitchFamily="18" charset="0"/>
              </a:rPr>
              <a:t>LASTING VALUE</a:t>
            </a:r>
          </a:p>
          <a:p>
            <a:pPr algn="just"/>
            <a:r>
              <a:rPr lang="en-US" sz="1500" dirty="0">
                <a:latin typeface="Garamond" pitchFamily="18" charset="0"/>
              </a:rPr>
              <a:t>“Matt delivered a highly charged, motivational, life-changing presentation.”</a:t>
            </a:r>
          </a:p>
          <a:p>
            <a:pPr algn="just"/>
            <a:r>
              <a:rPr lang="en-US" sz="1500" b="1" i="1" dirty="0">
                <a:solidFill>
                  <a:srgbClr val="652C91"/>
                </a:solidFill>
                <a:latin typeface="Garamond" pitchFamily="18" charset="0"/>
              </a:rPr>
              <a:t>-Ryan </a:t>
            </a:r>
            <a:r>
              <a:rPr lang="en-US" sz="1500" b="1" i="1" dirty="0" err="1">
                <a:solidFill>
                  <a:srgbClr val="652C91"/>
                </a:solidFill>
                <a:latin typeface="Garamond" pitchFamily="18" charset="0"/>
              </a:rPr>
              <a:t>Swinney</a:t>
            </a:r>
            <a:r>
              <a:rPr lang="en-US" sz="1500" b="1" i="1" dirty="0">
                <a:solidFill>
                  <a:srgbClr val="652C91"/>
                </a:solidFill>
                <a:latin typeface="Garamond" pitchFamily="18" charset="0"/>
              </a:rPr>
              <a:t>,</a:t>
            </a:r>
          </a:p>
          <a:p>
            <a:pPr algn="just"/>
            <a:r>
              <a:rPr lang="en-US" sz="1500" b="1" i="1" dirty="0">
                <a:solidFill>
                  <a:srgbClr val="652C91"/>
                </a:solidFill>
                <a:latin typeface="Garamond" pitchFamily="18" charset="0"/>
              </a:rPr>
              <a:t>Montana Association of REALTORS®</a:t>
            </a:r>
          </a:p>
          <a:p>
            <a:pPr algn="just"/>
            <a:endParaRPr lang="en-US" sz="1500" dirty="0">
              <a:latin typeface="Garamond" pitchFamily="18" charset="0"/>
            </a:endParaRPr>
          </a:p>
          <a:p>
            <a:pPr algn="just"/>
            <a:r>
              <a:rPr lang="en-US" sz="1500" dirty="0">
                <a:latin typeface="Garamond" pitchFamily="18" charset="0"/>
              </a:rPr>
              <a:t>“Listening to Matt was a great reminder of the importance of our work. He made a lasting impact on our members and has our full recommendation as a speaker.”</a:t>
            </a:r>
          </a:p>
          <a:p>
            <a:r>
              <a:rPr lang="en-US" sz="1500" b="1" i="1" dirty="0">
                <a:solidFill>
                  <a:srgbClr val="652C91"/>
                </a:solidFill>
                <a:latin typeface="Garamond" pitchFamily="18" charset="0"/>
              </a:rPr>
              <a:t>-Stephen Slack,</a:t>
            </a:r>
          </a:p>
          <a:p>
            <a:r>
              <a:rPr lang="en-US" sz="1500" b="1" i="1" dirty="0">
                <a:solidFill>
                  <a:srgbClr val="652C91"/>
                </a:solidFill>
                <a:latin typeface="Garamond" pitchFamily="18" charset="0"/>
              </a:rPr>
              <a:t>Program Chair, Pennsylvania Association of Cancer Registrars</a:t>
            </a:r>
          </a:p>
        </p:txBody>
      </p:sp>
      <p:sp>
        <p:nvSpPr>
          <p:cNvPr id="8" name="Title 1"/>
          <p:cNvSpPr txBox="1">
            <a:spLocks/>
          </p:cNvSpPr>
          <p:nvPr/>
        </p:nvSpPr>
        <p:spPr>
          <a:xfrm>
            <a:off x="793488" y="1600200"/>
            <a:ext cx="7557025" cy="9048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rgbClr val="652C91"/>
                </a:solidFill>
                <a:latin typeface="Garamond" pitchFamily="18" charset="0"/>
              </a:rPr>
              <a:t>IMPACTFUL, INSPIRING, AND MOTIVATINOAL</a:t>
            </a:r>
          </a:p>
          <a:p>
            <a:r>
              <a:rPr lang="en-US" sz="1600" dirty="0">
                <a:solidFill>
                  <a:schemeClr val="tx1">
                    <a:lumMod val="75000"/>
                    <a:lumOff val="25000"/>
                  </a:schemeClr>
                </a:solidFill>
                <a:latin typeface="Garamond" pitchFamily="18" charset="0"/>
              </a:rPr>
              <a:t>“Matt is very inspirational and he deeply touches and encourages others</a:t>
            </a:r>
          </a:p>
          <a:p>
            <a:r>
              <a:rPr lang="en-US" sz="1600" dirty="0">
                <a:solidFill>
                  <a:schemeClr val="tx1">
                    <a:lumMod val="75000"/>
                    <a:lumOff val="25000"/>
                  </a:schemeClr>
                </a:solidFill>
                <a:latin typeface="Garamond" pitchFamily="18" charset="0"/>
              </a:rPr>
              <a:t>Through his story.”</a:t>
            </a:r>
          </a:p>
          <a:p>
            <a:r>
              <a:rPr lang="en-US" sz="1600" b="1" i="1" dirty="0">
                <a:solidFill>
                  <a:srgbClr val="652C91"/>
                </a:solidFill>
                <a:latin typeface="Garamond" pitchFamily="18" charset="0"/>
              </a:rPr>
              <a:t>-Sheryl </a:t>
            </a:r>
            <a:r>
              <a:rPr lang="en-US" sz="1600" b="1" i="1" dirty="0" err="1">
                <a:solidFill>
                  <a:srgbClr val="652C91"/>
                </a:solidFill>
                <a:latin typeface="Garamond" pitchFamily="18" charset="0"/>
              </a:rPr>
              <a:t>Korn</a:t>
            </a:r>
            <a:r>
              <a:rPr lang="en-US" sz="1600" b="1" i="1" dirty="0">
                <a:solidFill>
                  <a:srgbClr val="652C91"/>
                </a:solidFill>
                <a:latin typeface="Garamond" pitchFamily="18" charset="0"/>
              </a:rPr>
              <a:t>, Amway</a:t>
            </a:r>
          </a:p>
        </p:txBody>
      </p:sp>
    </p:spTree>
    <p:extLst>
      <p:ext uri="{BB962C8B-B14F-4D97-AF65-F5344CB8AC3E}">
        <p14:creationId xmlns:p14="http://schemas.microsoft.com/office/powerpoint/2010/main" val="2020729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0" y="-1"/>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228600" y="228600"/>
            <a:ext cx="4114800" cy="422122"/>
          </a:xfrm>
        </p:spPr>
        <p:txBody>
          <a:bodyPr>
            <a:noAutofit/>
          </a:bodyPr>
          <a:lstStyle/>
          <a:p>
            <a:pPr algn="l"/>
            <a:r>
              <a:rPr lang="en-US" sz="2200" b="1" dirty="0">
                <a:solidFill>
                  <a:schemeClr val="tx1">
                    <a:lumMod val="75000"/>
                    <a:lumOff val="25000"/>
                  </a:schemeClr>
                </a:solidFill>
                <a:latin typeface="Garamond" pitchFamily="18" charset="0"/>
              </a:rPr>
              <a:t>MATT’S PERSONAL STORY</a:t>
            </a:r>
          </a:p>
        </p:txBody>
      </p:sp>
      <p:sp>
        <p:nvSpPr>
          <p:cNvPr id="5" name="Text Placeholder 3"/>
          <p:cNvSpPr txBox="1">
            <a:spLocks/>
          </p:cNvSpPr>
          <p:nvPr/>
        </p:nvSpPr>
        <p:spPr>
          <a:xfrm>
            <a:off x="228600" y="838200"/>
            <a:ext cx="4114800" cy="592597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500" dirty="0">
                <a:latin typeface="Garamond" pitchFamily="18" charset="0"/>
              </a:rPr>
              <a:t>Matt Jones was extremely shy as a kid. His kindergarten teacher said that Matt was very quiet &amp; she was concerned.</a:t>
            </a:r>
          </a:p>
          <a:p>
            <a:pPr marL="0" indent="0" algn="just">
              <a:buNone/>
            </a:pPr>
            <a:endParaRPr lang="en-US" sz="500" dirty="0">
              <a:latin typeface="Garamond" pitchFamily="18" charset="0"/>
            </a:endParaRPr>
          </a:p>
          <a:p>
            <a:pPr marL="0" indent="0" algn="just">
              <a:buNone/>
            </a:pPr>
            <a:r>
              <a:rPr lang="en-US" sz="1500" dirty="0">
                <a:latin typeface="Garamond" pitchFamily="18" charset="0"/>
              </a:rPr>
              <a:t>Being diagnosed with cancer during his senior year of college became a life changing event for him. At one point he was told that he had a less than ten percent chance of living to the age of thirty. He believes that out of your mess comes your message and out of your test comes your testimony. From that his experience, Matt made it is mission to motivate to others to overcome the challenges them face and achieve greater victory.</a:t>
            </a:r>
          </a:p>
          <a:p>
            <a:pPr marL="0" indent="0" algn="just">
              <a:buNone/>
            </a:pPr>
            <a:endParaRPr lang="en-US" sz="500" dirty="0">
              <a:latin typeface="Garamond" pitchFamily="18" charset="0"/>
            </a:endParaRPr>
          </a:p>
          <a:p>
            <a:pPr marL="0" indent="0" algn="just">
              <a:buNone/>
            </a:pPr>
            <a:r>
              <a:rPr lang="en-US" sz="1500" dirty="0">
                <a:latin typeface="Garamond" pitchFamily="18" charset="0"/>
              </a:rPr>
              <a:t>To learn more about Matt and his story please visit his website: </a:t>
            </a:r>
            <a:r>
              <a:rPr lang="en-US" sz="1500" dirty="0">
                <a:latin typeface="Garamond" pitchFamily="18" charset="0"/>
                <a:hlinkClick r:id="rId3"/>
              </a:rPr>
              <a:t>www.MatthewDJones.com</a:t>
            </a:r>
            <a:endParaRPr lang="en-US" sz="1500" dirty="0">
              <a:latin typeface="Garamond" pitchFamily="18" charset="0"/>
            </a:endParaRPr>
          </a:p>
          <a:p>
            <a:pPr marL="0" indent="0" algn="just">
              <a:buNone/>
            </a:pPr>
            <a:endParaRPr lang="en-US" sz="800" dirty="0">
              <a:latin typeface="Garamond" pitchFamily="18" charset="0"/>
            </a:endParaRPr>
          </a:p>
          <a:p>
            <a:pPr marL="0" indent="0" algn="just">
              <a:buNone/>
            </a:pPr>
            <a:r>
              <a:rPr lang="en-US" sz="2200" b="1" dirty="0">
                <a:latin typeface="Garamond" pitchFamily="18" charset="0"/>
              </a:rPr>
              <a:t>Matt’s Message to You:</a:t>
            </a:r>
          </a:p>
          <a:p>
            <a:pPr marL="0" indent="0" algn="just">
              <a:buNone/>
            </a:pPr>
            <a:r>
              <a:rPr lang="en-US" sz="1500" dirty="0">
                <a:latin typeface="Garamond" pitchFamily="18" charset="0"/>
              </a:rPr>
              <a:t>I’m irrationally passionate about sharing my story and the lessons I learned to motivate others. It would be an honor to work with you and your group. I’m committed to providing the best I have to making your meeting an amazing success with lasting value for your attendees. </a:t>
            </a:r>
          </a:p>
          <a:p>
            <a:pPr marL="0" indent="0" algn="just">
              <a:buNone/>
            </a:pPr>
            <a:endParaRPr lang="en-US" sz="500" b="1" i="1" u="sng" dirty="0">
              <a:latin typeface="Garamond" pitchFamily="18" charset="0"/>
            </a:endParaRPr>
          </a:p>
          <a:p>
            <a:pPr marL="0" indent="0" algn="just">
              <a:buNone/>
            </a:pPr>
            <a:r>
              <a:rPr lang="en-US" sz="1600" b="1" i="1" u="sng" dirty="0">
                <a:latin typeface="Garamond" pitchFamily="18" charset="0"/>
              </a:rPr>
              <a:t>Matt Jones</a:t>
            </a:r>
          </a:p>
        </p:txBody>
      </p:sp>
      <p:sp>
        <p:nvSpPr>
          <p:cNvPr id="11" name="Rectangle 10"/>
          <p:cNvSpPr/>
          <p:nvPr/>
        </p:nvSpPr>
        <p:spPr>
          <a:xfrm>
            <a:off x="304800" y="716281"/>
            <a:ext cx="4038600" cy="45719"/>
          </a:xfrm>
          <a:prstGeom prst="rect">
            <a:avLst/>
          </a:prstGeom>
          <a:solidFill>
            <a:srgbClr val="65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1DF00"/>
              </a:solidFill>
            </a:endParaRPr>
          </a:p>
        </p:txBody>
      </p:sp>
      <p:pic>
        <p:nvPicPr>
          <p:cNvPr id="12" name="Picture 2" descr="C:\Users\shoaib.volxom\Desktop\Design Work (PPT Presentation)\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6172200"/>
            <a:ext cx="1447800" cy="62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266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0" y="1447800"/>
            <a:ext cx="9144000" cy="54102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1447800"/>
          </a:xfrm>
          <a:prstGeom prst="rect">
            <a:avLst/>
          </a:prstGeom>
          <a:solidFill>
            <a:srgbClr val="65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1143000"/>
          </a:xfrm>
        </p:spPr>
        <p:txBody>
          <a:bodyPr>
            <a:noAutofit/>
          </a:bodyPr>
          <a:lstStyle/>
          <a:p>
            <a:r>
              <a:rPr lang="en-US" sz="2800" b="1" dirty="0">
                <a:solidFill>
                  <a:schemeClr val="bg1"/>
                </a:solidFill>
                <a:latin typeface="Garamond" pitchFamily="18" charset="0"/>
              </a:rPr>
              <a:t>WHY MATT GETS BOOKED BY ORGANIZATIONS </a:t>
            </a:r>
            <a:br>
              <a:rPr lang="en-US" sz="2800" b="1" dirty="0">
                <a:solidFill>
                  <a:schemeClr val="bg1"/>
                </a:solidFill>
                <a:latin typeface="Garamond" pitchFamily="18" charset="0"/>
              </a:rPr>
            </a:br>
            <a:r>
              <a:rPr lang="en-US" sz="2800" b="1" dirty="0">
                <a:solidFill>
                  <a:schemeClr val="bg1"/>
                </a:solidFill>
                <a:latin typeface="Garamond" pitchFamily="18" charset="0"/>
              </a:rPr>
              <a:t>AROUND THE WORLD</a:t>
            </a:r>
          </a:p>
        </p:txBody>
      </p:sp>
      <p:sp>
        <p:nvSpPr>
          <p:cNvPr id="3" name="Content Placeholder 2"/>
          <p:cNvSpPr>
            <a:spLocks noGrp="1"/>
          </p:cNvSpPr>
          <p:nvPr>
            <p:ph idx="1"/>
          </p:nvPr>
        </p:nvSpPr>
        <p:spPr>
          <a:xfrm>
            <a:off x="304800" y="1600201"/>
            <a:ext cx="3810000" cy="380999"/>
          </a:xfrm>
          <a:solidFill>
            <a:srgbClr val="652C91"/>
          </a:solidFill>
          <a:ln>
            <a:noFill/>
          </a:ln>
        </p:spPr>
        <p:style>
          <a:lnRef idx="2">
            <a:schemeClr val="accent4">
              <a:shade val="50000"/>
            </a:schemeClr>
          </a:lnRef>
          <a:fillRef idx="1">
            <a:schemeClr val="accent4"/>
          </a:fillRef>
          <a:effectRef idx="0">
            <a:schemeClr val="accent4"/>
          </a:effectRef>
          <a:fontRef idx="minor">
            <a:schemeClr val="lt1"/>
          </a:fontRef>
        </p:style>
        <p:txBody>
          <a:bodyPr>
            <a:normAutofit lnSpcReduction="10000"/>
          </a:bodyPr>
          <a:lstStyle/>
          <a:p>
            <a:pPr marL="0" indent="0" algn="ctr">
              <a:buNone/>
            </a:pPr>
            <a:r>
              <a:rPr lang="en-US" sz="2000" b="1" dirty="0">
                <a:solidFill>
                  <a:schemeClr val="bg1"/>
                </a:solidFill>
                <a:latin typeface="Garamond" pitchFamily="18" charset="0"/>
              </a:rPr>
              <a:t>INSPIRING STORY </a:t>
            </a:r>
          </a:p>
        </p:txBody>
      </p:sp>
      <p:sp>
        <p:nvSpPr>
          <p:cNvPr id="6" name="Content Placeholder 2"/>
          <p:cNvSpPr txBox="1">
            <a:spLocks/>
          </p:cNvSpPr>
          <p:nvPr/>
        </p:nvSpPr>
        <p:spPr>
          <a:xfrm>
            <a:off x="5029200" y="1600200"/>
            <a:ext cx="3810000" cy="380999"/>
          </a:xfrm>
          <a:prstGeom prst="rect">
            <a:avLst/>
          </a:prstGeom>
          <a:solidFill>
            <a:srgbClr val="652C91"/>
          </a:solidFill>
          <a:ln>
            <a:noFill/>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None/>
            </a:pPr>
            <a:r>
              <a:rPr lang="en-US" sz="2000" b="1" dirty="0">
                <a:solidFill>
                  <a:schemeClr val="bg1"/>
                </a:solidFill>
                <a:latin typeface="Garamond" pitchFamily="18" charset="0"/>
              </a:rPr>
              <a:t>ACTION STRATEGIES</a:t>
            </a:r>
          </a:p>
        </p:txBody>
      </p:sp>
      <p:sp>
        <p:nvSpPr>
          <p:cNvPr id="7" name="TextBox 6"/>
          <p:cNvSpPr txBox="1"/>
          <p:nvPr/>
        </p:nvSpPr>
        <p:spPr>
          <a:xfrm>
            <a:off x="304800" y="2046506"/>
            <a:ext cx="3809999" cy="4278094"/>
          </a:xfrm>
          <a:prstGeom prst="rect">
            <a:avLst/>
          </a:prstGeom>
          <a:noFill/>
        </p:spPr>
        <p:txBody>
          <a:bodyPr wrap="square" rtlCol="0">
            <a:spAutoFit/>
          </a:bodyPr>
          <a:lstStyle/>
          <a:p>
            <a:r>
              <a:rPr lang="en-US" b="1" dirty="0">
                <a:solidFill>
                  <a:schemeClr val="bg1"/>
                </a:solidFill>
                <a:latin typeface="Garamond" pitchFamily="18" charset="0"/>
              </a:rPr>
              <a:t>“I like to hold the attention of the audience through the power of my story over insurmountable odds.”</a:t>
            </a:r>
          </a:p>
          <a:p>
            <a:r>
              <a:rPr lang="en-US" b="1" i="1" dirty="0">
                <a:solidFill>
                  <a:schemeClr val="bg1"/>
                </a:solidFill>
                <a:latin typeface="Garamond" pitchFamily="18" charset="0"/>
              </a:rPr>
              <a:t>-MATT JONES</a:t>
            </a:r>
          </a:p>
          <a:p>
            <a:endParaRPr lang="en-US" dirty="0">
              <a:solidFill>
                <a:schemeClr val="bg1"/>
              </a:solidFill>
              <a:latin typeface="Garamond" pitchFamily="18" charset="0"/>
            </a:endParaRPr>
          </a:p>
          <a:p>
            <a:r>
              <a:rPr lang="en-US" sz="1500" b="1" dirty="0">
                <a:solidFill>
                  <a:schemeClr val="bg1"/>
                </a:solidFill>
                <a:latin typeface="Garamond" pitchFamily="18" charset="0"/>
              </a:rPr>
              <a:t>From Matt’s experience of conquering cancer to completing marathons around the world, audience s are captivated by his dynamic stories. </a:t>
            </a:r>
          </a:p>
          <a:p>
            <a:endParaRPr lang="en-US" sz="1500" b="1" dirty="0">
              <a:solidFill>
                <a:schemeClr val="bg1"/>
              </a:solidFill>
              <a:latin typeface="Garamond" pitchFamily="18" charset="0"/>
            </a:endParaRPr>
          </a:p>
          <a:p>
            <a:r>
              <a:rPr lang="en-US" sz="1500" b="1" dirty="0">
                <a:solidFill>
                  <a:schemeClr val="bg1"/>
                </a:solidFill>
                <a:latin typeface="Garamond" pitchFamily="18" charset="0"/>
              </a:rPr>
              <a:t>“Matt’s presentation was outstanding!   He has a phenomenal and inspiring story, which he presents in a dynamic and memorable way.”</a:t>
            </a:r>
          </a:p>
          <a:p>
            <a:endParaRPr lang="en-US" sz="1500" dirty="0">
              <a:solidFill>
                <a:schemeClr val="bg1"/>
              </a:solidFill>
              <a:latin typeface="Garamond" pitchFamily="18" charset="0"/>
            </a:endParaRPr>
          </a:p>
          <a:p>
            <a:r>
              <a:rPr lang="en-US" sz="1500" b="1" i="1" dirty="0">
                <a:solidFill>
                  <a:schemeClr val="bg1"/>
                </a:solidFill>
                <a:latin typeface="Garamond" pitchFamily="18" charset="0"/>
              </a:rPr>
              <a:t>-Steve </a:t>
            </a:r>
            <a:r>
              <a:rPr lang="en-US" sz="1500" b="1" i="1" dirty="0" err="1">
                <a:solidFill>
                  <a:schemeClr val="bg1"/>
                </a:solidFill>
                <a:latin typeface="Garamond" pitchFamily="18" charset="0"/>
              </a:rPr>
              <a:t>Liechty</a:t>
            </a:r>
            <a:r>
              <a:rPr lang="en-US" sz="1500" b="1" i="1" dirty="0">
                <a:solidFill>
                  <a:schemeClr val="bg1"/>
                </a:solidFill>
                <a:latin typeface="Garamond" pitchFamily="18" charset="0"/>
              </a:rPr>
              <a:t>, Wyoming Recreation and Parks Association Conference Chair</a:t>
            </a:r>
            <a:endParaRPr lang="en-US" sz="1500" i="1" dirty="0">
              <a:solidFill>
                <a:schemeClr val="bg1"/>
              </a:solidFill>
              <a:latin typeface="Garamond" pitchFamily="18" charset="0"/>
            </a:endParaRPr>
          </a:p>
        </p:txBody>
      </p:sp>
      <p:sp>
        <p:nvSpPr>
          <p:cNvPr id="10" name="TextBox 9"/>
          <p:cNvSpPr txBox="1"/>
          <p:nvPr/>
        </p:nvSpPr>
        <p:spPr>
          <a:xfrm>
            <a:off x="5029201" y="2058918"/>
            <a:ext cx="3809999" cy="4570482"/>
          </a:xfrm>
          <a:prstGeom prst="rect">
            <a:avLst/>
          </a:prstGeom>
          <a:noFill/>
        </p:spPr>
        <p:txBody>
          <a:bodyPr wrap="square" rtlCol="0">
            <a:spAutoFit/>
          </a:bodyPr>
          <a:lstStyle/>
          <a:p>
            <a:r>
              <a:rPr lang="en-US" b="1" dirty="0">
                <a:solidFill>
                  <a:schemeClr val="bg1"/>
                </a:solidFill>
                <a:latin typeface="Garamond" pitchFamily="18" charset="0"/>
              </a:rPr>
              <a:t>“I like to share with people practical strategies that they can apply immediately to their live &amp; work.”</a:t>
            </a:r>
          </a:p>
          <a:p>
            <a:r>
              <a:rPr lang="en-US" b="1" i="1" dirty="0">
                <a:solidFill>
                  <a:schemeClr val="bg1"/>
                </a:solidFill>
                <a:latin typeface="Garamond" pitchFamily="18" charset="0"/>
              </a:rPr>
              <a:t>-MATT JONES</a:t>
            </a:r>
          </a:p>
          <a:p>
            <a:endParaRPr lang="en-US" dirty="0">
              <a:solidFill>
                <a:schemeClr val="bg1"/>
              </a:solidFill>
              <a:latin typeface="Garamond" pitchFamily="18" charset="0"/>
            </a:endParaRPr>
          </a:p>
          <a:p>
            <a:r>
              <a:rPr lang="en-US" sz="1500" b="1" dirty="0">
                <a:solidFill>
                  <a:schemeClr val="bg1"/>
                </a:solidFill>
                <a:latin typeface="Garamond" pitchFamily="18" charset="0"/>
              </a:rPr>
              <a:t>From developing greater resilience to  living with greater passion, Matt shares practical strategies that can be used to overcome challenges and achieve greater success.  </a:t>
            </a:r>
          </a:p>
          <a:p>
            <a:endParaRPr lang="en-US" sz="1500" b="1" dirty="0">
              <a:solidFill>
                <a:schemeClr val="bg1"/>
              </a:solidFill>
              <a:latin typeface="Garamond" pitchFamily="18" charset="0"/>
            </a:endParaRPr>
          </a:p>
          <a:p>
            <a:r>
              <a:rPr lang="en-US" sz="1500" b="1" dirty="0">
                <a:solidFill>
                  <a:schemeClr val="bg1"/>
                </a:solidFill>
                <a:latin typeface="Garamond" pitchFamily="18" charset="0"/>
              </a:rPr>
              <a:t>“Our members were inspired, entertained, and left at the end of the day with key principles they can use in their everyday lives. I strongly recommend him as one of the best speakers in our 22-year history.”</a:t>
            </a:r>
          </a:p>
          <a:p>
            <a:endParaRPr lang="en-US" sz="1500" dirty="0">
              <a:solidFill>
                <a:schemeClr val="bg1"/>
              </a:solidFill>
              <a:latin typeface="Garamond" pitchFamily="18" charset="0"/>
            </a:endParaRPr>
          </a:p>
          <a:p>
            <a:r>
              <a:rPr lang="en-US" sz="1500" b="1" i="1" dirty="0">
                <a:solidFill>
                  <a:schemeClr val="bg1"/>
                </a:solidFill>
                <a:latin typeface="Garamond" pitchFamily="18" charset="0"/>
              </a:rPr>
              <a:t>-Washington State Council for Affordable and Rural Housing</a:t>
            </a:r>
            <a:endParaRPr lang="en-US" sz="1500" i="1" dirty="0">
              <a:solidFill>
                <a:schemeClr val="bg1"/>
              </a:solidFill>
              <a:latin typeface="Garamond" pitchFamily="18" charset="0"/>
            </a:endParaRPr>
          </a:p>
        </p:txBody>
      </p:sp>
      <p:pic>
        <p:nvPicPr>
          <p:cNvPr id="2050" name="Picture 2" descr="C:\Users\shoaib.volxom\Desktop\Design Work (PPT Presentation)\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6172200"/>
            <a:ext cx="1447800" cy="62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636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1449262" y="1233386"/>
            <a:ext cx="6245476" cy="747814"/>
          </a:xfrm>
        </p:spPr>
        <p:txBody>
          <a:bodyPr>
            <a:noAutofit/>
          </a:bodyPr>
          <a:lstStyle/>
          <a:p>
            <a:r>
              <a:rPr lang="en-US" sz="3600" b="1" dirty="0">
                <a:solidFill>
                  <a:schemeClr val="bg1"/>
                </a:solidFill>
                <a:latin typeface="Garamond" pitchFamily="18" charset="0"/>
              </a:rPr>
              <a:t>LET’S WORK TOGETHER</a:t>
            </a:r>
          </a:p>
        </p:txBody>
      </p:sp>
      <p:pic>
        <p:nvPicPr>
          <p:cNvPr id="12" name="Picture 2" descr="C:\Users\shoaib.volxom\Desktop\Design Work (PPT Presentation)\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72200"/>
            <a:ext cx="1447800" cy="62804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413122" y="3048000"/>
            <a:ext cx="3877949" cy="13247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chemeClr val="bg1"/>
                </a:solidFill>
                <a:latin typeface="Garamond" pitchFamily="18" charset="0"/>
              </a:rPr>
              <a:t>Contact Justin Crow today to book Matt Jones for your next meeting or event.</a:t>
            </a:r>
          </a:p>
        </p:txBody>
      </p:sp>
      <p:sp>
        <p:nvSpPr>
          <p:cNvPr id="10" name="Rectangle 9"/>
          <p:cNvSpPr/>
          <p:nvPr/>
        </p:nvSpPr>
        <p:spPr>
          <a:xfrm rot="5400000">
            <a:off x="3756660" y="3710940"/>
            <a:ext cx="16764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1DF00"/>
              </a:solidFill>
            </a:endParaRPr>
          </a:p>
        </p:txBody>
      </p:sp>
      <p:sp>
        <p:nvSpPr>
          <p:cNvPr id="13" name="Title 1"/>
          <p:cNvSpPr txBox="1">
            <a:spLocks/>
          </p:cNvSpPr>
          <p:nvPr/>
        </p:nvSpPr>
        <p:spPr>
          <a:xfrm>
            <a:off x="4780392" y="2968993"/>
            <a:ext cx="3982608" cy="16030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500" b="1" dirty="0">
                <a:solidFill>
                  <a:schemeClr val="bg1"/>
                </a:solidFill>
                <a:latin typeface="Garamond" pitchFamily="18" charset="0"/>
              </a:rPr>
              <a:t>Justin Crow</a:t>
            </a:r>
          </a:p>
          <a:p>
            <a:pPr algn="l"/>
            <a:r>
              <a:rPr lang="en-US" sz="1500" b="1" dirty="0">
                <a:solidFill>
                  <a:schemeClr val="bg1"/>
                </a:solidFill>
                <a:latin typeface="Garamond" pitchFamily="18" charset="0"/>
              </a:rPr>
              <a:t>Justin@MatthewDJones.com (213) 291-9873</a:t>
            </a:r>
          </a:p>
          <a:p>
            <a:pPr algn="l"/>
            <a:endParaRPr lang="en-US" sz="1500" b="1" dirty="0">
              <a:solidFill>
                <a:schemeClr val="bg1"/>
              </a:solidFill>
              <a:latin typeface="Garamond" pitchFamily="18" charset="0"/>
            </a:endParaRPr>
          </a:p>
          <a:p>
            <a:pPr algn="l"/>
            <a:r>
              <a:rPr lang="en-US" sz="1500" b="1" dirty="0">
                <a:solidFill>
                  <a:schemeClr val="bg1"/>
                </a:solidFill>
                <a:latin typeface="Garamond" pitchFamily="18" charset="0"/>
              </a:rPr>
              <a:t>As Matt travels often. Please contact Justin to check Matt’s availability or questions you have about him speaking at your next meeting or event.</a:t>
            </a:r>
          </a:p>
        </p:txBody>
      </p:sp>
    </p:spTree>
    <p:extLst>
      <p:ext uri="{BB962C8B-B14F-4D97-AF65-F5344CB8AC3E}">
        <p14:creationId xmlns:p14="http://schemas.microsoft.com/office/powerpoint/2010/main" val="1002062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hoaib.volxom\Desktop\Design Work (PPT Presentation)\page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
            <a:ext cx="457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228600" y="199201"/>
            <a:ext cx="4114800" cy="1324799"/>
          </a:xfrm>
        </p:spPr>
        <p:txBody>
          <a:bodyPr>
            <a:noAutofit/>
          </a:bodyPr>
          <a:lstStyle/>
          <a:p>
            <a:pPr algn="l"/>
            <a:r>
              <a:rPr lang="en-US" sz="2200" b="1" dirty="0">
                <a:solidFill>
                  <a:schemeClr val="tx1">
                    <a:lumMod val="75000"/>
                    <a:lumOff val="25000"/>
                  </a:schemeClr>
                </a:solidFill>
                <a:latin typeface="Garamond" pitchFamily="18" charset="0"/>
              </a:rPr>
              <a:t>HOW MATT JONES WILL MAKE YOUR NEXT MEETING MEMORABLE &amp; MOTIVATIONAL</a:t>
            </a:r>
          </a:p>
        </p:txBody>
      </p:sp>
      <p:sp>
        <p:nvSpPr>
          <p:cNvPr id="5" name="Text Placeholder 3"/>
          <p:cNvSpPr txBox="1">
            <a:spLocks/>
          </p:cNvSpPr>
          <p:nvPr/>
        </p:nvSpPr>
        <p:spPr>
          <a:xfrm>
            <a:off x="228600" y="1788664"/>
            <a:ext cx="4114800" cy="491693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500" b="1" dirty="0">
                <a:solidFill>
                  <a:srgbClr val="652C91"/>
                </a:solidFill>
                <a:latin typeface="Garamond" pitchFamily="18" charset="0"/>
              </a:rPr>
              <a:t>LIFE-CHANGING STORY</a:t>
            </a:r>
          </a:p>
          <a:p>
            <a:pPr marL="228600" indent="-228600">
              <a:buClr>
                <a:srgbClr val="652C91"/>
              </a:buClr>
              <a:buFont typeface="Garamond" pitchFamily="18" charset="0"/>
              <a:buChar char="►"/>
            </a:pPr>
            <a:r>
              <a:rPr lang="en-US" sz="1400" dirty="0">
                <a:latin typeface="Garamond" pitchFamily="18" charset="0"/>
              </a:rPr>
              <a:t>Matt Jones has an inspiring story of overcoming insurmountable odds that will motivate your attendees to discover a greater potential within them.</a:t>
            </a:r>
          </a:p>
          <a:p>
            <a:pPr marL="0" indent="0">
              <a:buNone/>
            </a:pPr>
            <a:r>
              <a:rPr lang="en-US" sz="1500" b="1" dirty="0">
                <a:solidFill>
                  <a:srgbClr val="652C91"/>
                </a:solidFill>
                <a:latin typeface="Garamond" pitchFamily="18" charset="0"/>
              </a:rPr>
              <a:t>PROVEN STRATEGIES</a:t>
            </a:r>
          </a:p>
          <a:p>
            <a:pPr marL="228600" indent="-228600">
              <a:buClr>
                <a:srgbClr val="652C91"/>
              </a:buClr>
              <a:buFont typeface="Garamond" pitchFamily="18" charset="0"/>
              <a:buChar char="►"/>
            </a:pPr>
            <a:r>
              <a:rPr lang="en-US" sz="1400" dirty="0">
                <a:latin typeface="Garamond" pitchFamily="18" charset="0"/>
              </a:rPr>
              <a:t>Matt shares real life strategies he used to overcome adversity and achieve greater victory, that your attendees can also use</a:t>
            </a:r>
          </a:p>
          <a:p>
            <a:pPr marL="228600" indent="-228600">
              <a:buClr>
                <a:srgbClr val="652C91"/>
              </a:buClr>
              <a:buFont typeface="Garamond" pitchFamily="18" charset="0"/>
              <a:buChar char="►"/>
            </a:pPr>
            <a:r>
              <a:rPr lang="en-US" sz="1400" dirty="0">
                <a:latin typeface="Garamond" pitchFamily="18" charset="0"/>
              </a:rPr>
              <a:t>Matt also shares psychological tools based off scientific research from the field of Positive Psychology.</a:t>
            </a:r>
          </a:p>
          <a:p>
            <a:pPr marL="0" indent="0">
              <a:buNone/>
            </a:pPr>
            <a:r>
              <a:rPr lang="en-US" sz="1500" b="1" dirty="0">
                <a:solidFill>
                  <a:srgbClr val="652C91"/>
                </a:solidFill>
                <a:latin typeface="Garamond" pitchFamily="18" charset="0"/>
              </a:rPr>
              <a:t>VALUE</a:t>
            </a:r>
          </a:p>
          <a:p>
            <a:pPr marL="228600" indent="-228600">
              <a:buClr>
                <a:srgbClr val="652C91"/>
              </a:buClr>
              <a:buFont typeface="Garamond" pitchFamily="18" charset="0"/>
              <a:buChar char="►"/>
            </a:pPr>
            <a:r>
              <a:rPr lang="en-US" sz="1400" dirty="0">
                <a:latin typeface="Garamond" pitchFamily="18" charset="0"/>
              </a:rPr>
              <a:t>Valuable strategies that can be applied immediately and last lifetime</a:t>
            </a:r>
          </a:p>
          <a:p>
            <a:pPr marL="228600" indent="-228600">
              <a:buClr>
                <a:srgbClr val="652C91"/>
              </a:buClr>
              <a:buFont typeface="Garamond" pitchFamily="18" charset="0"/>
              <a:buChar char="►"/>
            </a:pPr>
            <a:r>
              <a:rPr lang="en-US" sz="1400" dirty="0">
                <a:latin typeface="Garamond" pitchFamily="18" charset="0"/>
              </a:rPr>
              <a:t>Action steps offering an easy to follow path to success</a:t>
            </a:r>
          </a:p>
          <a:p>
            <a:pPr marL="228600" indent="-228600">
              <a:buClr>
                <a:srgbClr val="652C91"/>
              </a:buClr>
              <a:buFont typeface="Garamond" pitchFamily="18" charset="0"/>
              <a:buChar char="►"/>
            </a:pPr>
            <a:r>
              <a:rPr lang="en-US" sz="1400" dirty="0">
                <a:latin typeface="Garamond" pitchFamily="18" charset="0"/>
              </a:rPr>
              <a:t>Lasting impact that bring about long term results</a:t>
            </a:r>
          </a:p>
          <a:p>
            <a:pPr marL="228600" indent="-228600">
              <a:buClr>
                <a:srgbClr val="652C91"/>
              </a:buClr>
              <a:buFont typeface="Garamond" pitchFamily="18" charset="0"/>
              <a:buChar char="►"/>
            </a:pPr>
            <a:r>
              <a:rPr lang="en-US" sz="1400" dirty="0">
                <a:latin typeface="Garamond" pitchFamily="18" charset="0"/>
              </a:rPr>
              <a:t>Useful  solutions relevant to unique needs of your group</a:t>
            </a:r>
          </a:p>
          <a:p>
            <a:pPr marL="228600" indent="-228600">
              <a:buClr>
                <a:srgbClr val="652C91"/>
              </a:buClr>
              <a:buFont typeface="Garamond" pitchFamily="18" charset="0"/>
              <a:buChar char="►"/>
            </a:pPr>
            <a:r>
              <a:rPr lang="en-US" sz="1400" dirty="0">
                <a:latin typeface="Garamond" pitchFamily="18" charset="0"/>
              </a:rPr>
              <a:t>Easy to work with  </a:t>
            </a:r>
          </a:p>
        </p:txBody>
      </p:sp>
      <p:sp>
        <p:nvSpPr>
          <p:cNvPr id="11" name="Rectangle 10"/>
          <p:cNvSpPr/>
          <p:nvPr/>
        </p:nvSpPr>
        <p:spPr>
          <a:xfrm>
            <a:off x="304800" y="1630681"/>
            <a:ext cx="4038600" cy="45719"/>
          </a:xfrm>
          <a:prstGeom prst="rect">
            <a:avLst/>
          </a:prstGeom>
          <a:solidFill>
            <a:srgbClr val="65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1DF00"/>
              </a:solidFill>
            </a:endParaRPr>
          </a:p>
        </p:txBody>
      </p:sp>
      <p:pic>
        <p:nvPicPr>
          <p:cNvPr id="12" name="Picture 2" descr="C:\Users\shoaib.volxom\Desktop\Design Work (PPT Presentation)\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72200"/>
            <a:ext cx="1447800" cy="62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601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93488" y="243437"/>
            <a:ext cx="7557025" cy="1204363"/>
          </a:xfrm>
        </p:spPr>
        <p:txBody>
          <a:bodyPr>
            <a:noAutofit/>
          </a:bodyPr>
          <a:lstStyle/>
          <a:p>
            <a:r>
              <a:rPr lang="en-US" sz="2800" b="1" dirty="0">
                <a:solidFill>
                  <a:schemeClr val="tx1">
                    <a:lumMod val="75000"/>
                    <a:lumOff val="25000"/>
                  </a:schemeClr>
                </a:solidFill>
                <a:latin typeface="Garamond" pitchFamily="18" charset="0"/>
              </a:rPr>
              <a:t>WHAT TOP LEADERS ARE SAYING ABOUT MATT JONES’ MOTIVATING KEYNOTE TALKS</a:t>
            </a:r>
          </a:p>
        </p:txBody>
      </p:sp>
      <p:sp>
        <p:nvSpPr>
          <p:cNvPr id="11" name="Rectangle 10"/>
          <p:cNvSpPr/>
          <p:nvPr/>
        </p:nvSpPr>
        <p:spPr>
          <a:xfrm rot="5400000">
            <a:off x="2588456" y="3758260"/>
            <a:ext cx="4012808" cy="45719"/>
          </a:xfrm>
          <a:prstGeom prst="rect">
            <a:avLst/>
          </a:prstGeom>
          <a:solidFill>
            <a:srgbClr val="65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1DF00"/>
              </a:solidFill>
            </a:endParaRPr>
          </a:p>
        </p:txBody>
      </p:sp>
      <p:pic>
        <p:nvPicPr>
          <p:cNvPr id="12" name="Picture 2" descr="C:\Users\shoaib.volxom\Desktop\Design Work (PPT Presentation)\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6172200"/>
            <a:ext cx="1447800" cy="62804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8600" y="1771040"/>
            <a:ext cx="4114800" cy="4247317"/>
          </a:xfrm>
          <a:prstGeom prst="rect">
            <a:avLst/>
          </a:prstGeom>
        </p:spPr>
        <p:txBody>
          <a:bodyPr wrap="square">
            <a:spAutoFit/>
          </a:bodyPr>
          <a:lstStyle/>
          <a:p>
            <a:pPr algn="just"/>
            <a:r>
              <a:rPr lang="en-US" sz="1500" dirty="0">
                <a:latin typeface="Garamond" pitchFamily="18" charset="0"/>
              </a:rPr>
              <a:t>“Matt Jones is a true champion and his story inspires others to be a true champion.”</a:t>
            </a:r>
          </a:p>
          <a:p>
            <a:pPr algn="just"/>
            <a:r>
              <a:rPr lang="en-US" sz="1500" b="1" i="1" dirty="0">
                <a:solidFill>
                  <a:srgbClr val="652C91"/>
                </a:solidFill>
                <a:latin typeface="Garamond" pitchFamily="18" charset="0"/>
              </a:rPr>
              <a:t>-George Brett</a:t>
            </a:r>
          </a:p>
          <a:p>
            <a:pPr algn="just"/>
            <a:r>
              <a:rPr lang="en-US" sz="1500" b="1" i="1" dirty="0">
                <a:solidFill>
                  <a:srgbClr val="652C91"/>
                </a:solidFill>
                <a:latin typeface="Garamond" pitchFamily="18" charset="0"/>
              </a:rPr>
              <a:t>World Series Champion, Hall of Famer</a:t>
            </a:r>
          </a:p>
          <a:p>
            <a:pPr algn="just"/>
            <a:endParaRPr lang="en-US" sz="1500" b="1" dirty="0">
              <a:latin typeface="Garamond" pitchFamily="18" charset="0"/>
            </a:endParaRPr>
          </a:p>
          <a:p>
            <a:pPr algn="just"/>
            <a:r>
              <a:rPr lang="en-US" sz="1500" dirty="0">
                <a:latin typeface="Garamond" pitchFamily="18" charset="0"/>
              </a:rPr>
              <a:t>“Matt Jones is a gifted speaker and a master at motivation. Thank you, Matt, for sharing you remarkable story. Your message and passion will inspire audiences everywhere to achieve their own limitless success.”</a:t>
            </a:r>
          </a:p>
          <a:p>
            <a:pPr algn="just"/>
            <a:r>
              <a:rPr lang="en-US" sz="1500" b="1" i="1" dirty="0">
                <a:solidFill>
                  <a:srgbClr val="652C91"/>
                </a:solidFill>
                <a:latin typeface="Garamond" pitchFamily="18" charset="0"/>
              </a:rPr>
              <a:t>-Barbara </a:t>
            </a:r>
            <a:r>
              <a:rPr lang="en-US" sz="1500" b="1" i="1" dirty="0" err="1">
                <a:solidFill>
                  <a:srgbClr val="652C91"/>
                </a:solidFill>
                <a:latin typeface="Garamond" pitchFamily="18" charset="0"/>
              </a:rPr>
              <a:t>Niven</a:t>
            </a:r>
            <a:endParaRPr lang="en-US" sz="1500" b="1" i="1" dirty="0">
              <a:solidFill>
                <a:srgbClr val="652C91"/>
              </a:solidFill>
              <a:latin typeface="Garamond" pitchFamily="18" charset="0"/>
            </a:endParaRPr>
          </a:p>
          <a:p>
            <a:pPr algn="just"/>
            <a:r>
              <a:rPr lang="en-US" sz="1500" b="1" i="1" dirty="0">
                <a:solidFill>
                  <a:srgbClr val="652C91"/>
                </a:solidFill>
                <a:latin typeface="Garamond" pitchFamily="18" charset="0"/>
              </a:rPr>
              <a:t>TV Icon and Actress</a:t>
            </a:r>
          </a:p>
          <a:p>
            <a:pPr algn="just"/>
            <a:endParaRPr lang="en-US" sz="1500" dirty="0">
              <a:latin typeface="Garamond" pitchFamily="18" charset="0"/>
            </a:endParaRPr>
          </a:p>
          <a:p>
            <a:pPr algn="just"/>
            <a:r>
              <a:rPr lang="en-US" sz="1500" dirty="0">
                <a:latin typeface="Garamond" pitchFamily="18" charset="0"/>
              </a:rPr>
              <a:t>“Great job, Matt.”</a:t>
            </a:r>
          </a:p>
          <a:p>
            <a:pPr algn="just"/>
            <a:r>
              <a:rPr lang="en-US" sz="1500" i="1" dirty="0">
                <a:solidFill>
                  <a:srgbClr val="652C91"/>
                </a:solidFill>
                <a:latin typeface="Garamond" pitchFamily="18" charset="0"/>
              </a:rPr>
              <a:t>-</a:t>
            </a:r>
            <a:r>
              <a:rPr lang="en-US" sz="1500" b="1" i="1" dirty="0">
                <a:solidFill>
                  <a:srgbClr val="652C91"/>
                </a:solidFill>
                <a:latin typeface="Garamond" pitchFamily="18" charset="0"/>
              </a:rPr>
              <a:t>Bill Self, Head coach Kansas Jayhawks,</a:t>
            </a:r>
          </a:p>
          <a:p>
            <a:pPr algn="just"/>
            <a:r>
              <a:rPr lang="en-US" sz="1500" b="1" i="1" dirty="0">
                <a:solidFill>
                  <a:srgbClr val="652C91"/>
                </a:solidFill>
                <a:latin typeface="Garamond" pitchFamily="18" charset="0"/>
              </a:rPr>
              <a:t>2008 NCAA Men’s Basketball National Champions</a:t>
            </a:r>
          </a:p>
          <a:p>
            <a:pPr algn="just"/>
            <a:endParaRPr lang="en-US" sz="1500" b="1" dirty="0">
              <a:latin typeface="Garamond" pitchFamily="18" charset="0"/>
            </a:endParaRPr>
          </a:p>
        </p:txBody>
      </p:sp>
      <p:sp>
        <p:nvSpPr>
          <p:cNvPr id="15" name="Rectangle 14"/>
          <p:cNvSpPr/>
          <p:nvPr/>
        </p:nvSpPr>
        <p:spPr>
          <a:xfrm>
            <a:off x="4800600" y="1771040"/>
            <a:ext cx="4114800" cy="4016484"/>
          </a:xfrm>
          <a:prstGeom prst="rect">
            <a:avLst/>
          </a:prstGeom>
        </p:spPr>
        <p:txBody>
          <a:bodyPr wrap="square">
            <a:spAutoFit/>
          </a:bodyPr>
          <a:lstStyle/>
          <a:p>
            <a:r>
              <a:rPr lang="en-US" sz="1500" dirty="0">
                <a:latin typeface="Garamond" pitchFamily="18" charset="0"/>
              </a:rPr>
              <a:t>“Matt Jones is a speaker who entertains, enlightens, and creates an unforgettable experience for the audience.”</a:t>
            </a:r>
          </a:p>
          <a:p>
            <a:r>
              <a:rPr lang="en-US" sz="1500" b="1" i="1" dirty="0">
                <a:solidFill>
                  <a:srgbClr val="652C91"/>
                </a:solidFill>
                <a:latin typeface="Garamond" pitchFamily="18" charset="0"/>
              </a:rPr>
              <a:t>Joe </a:t>
            </a:r>
            <a:r>
              <a:rPr lang="en-US" sz="1500" b="1" i="1" dirty="0" err="1">
                <a:solidFill>
                  <a:srgbClr val="652C91"/>
                </a:solidFill>
                <a:latin typeface="Garamond" pitchFamily="18" charset="0"/>
              </a:rPr>
              <a:t>Theismann</a:t>
            </a:r>
            <a:r>
              <a:rPr lang="en-US" sz="1500" b="1" i="1" dirty="0">
                <a:solidFill>
                  <a:srgbClr val="652C91"/>
                </a:solidFill>
                <a:latin typeface="Garamond" pitchFamily="18" charset="0"/>
              </a:rPr>
              <a:t> </a:t>
            </a:r>
          </a:p>
          <a:p>
            <a:r>
              <a:rPr lang="en-US" sz="1500" b="1" i="1" dirty="0">
                <a:solidFill>
                  <a:srgbClr val="652C91"/>
                </a:solidFill>
                <a:latin typeface="Garamond" pitchFamily="18" charset="0"/>
              </a:rPr>
              <a:t>Legendary Quarterback, Super bowl Champion</a:t>
            </a:r>
          </a:p>
          <a:p>
            <a:endParaRPr lang="en-US" sz="1500" b="1" dirty="0">
              <a:latin typeface="Garamond" pitchFamily="18" charset="0"/>
            </a:endParaRPr>
          </a:p>
          <a:p>
            <a:r>
              <a:rPr lang="en-US" sz="1500" dirty="0">
                <a:latin typeface="Garamond" pitchFamily="18" charset="0"/>
              </a:rPr>
              <a:t>“Matt has a wonderful ability to inspire and motivate you to overcome any obstacle and achieve any goal.”</a:t>
            </a:r>
          </a:p>
          <a:p>
            <a:r>
              <a:rPr lang="en-US" sz="1500" b="1" i="1" dirty="0">
                <a:solidFill>
                  <a:srgbClr val="652C91"/>
                </a:solidFill>
                <a:latin typeface="Garamond" pitchFamily="18" charset="0"/>
              </a:rPr>
              <a:t>-Brian Tracy</a:t>
            </a:r>
          </a:p>
          <a:p>
            <a:r>
              <a:rPr lang="en-US" sz="1500" b="1" i="1" dirty="0">
                <a:solidFill>
                  <a:srgbClr val="652C91"/>
                </a:solidFill>
                <a:latin typeface="Garamond" pitchFamily="18" charset="0"/>
              </a:rPr>
              <a:t>Top selling author of over 45 books</a:t>
            </a:r>
          </a:p>
          <a:p>
            <a:endParaRPr lang="en-US" sz="1500" b="1" dirty="0">
              <a:latin typeface="Garamond" pitchFamily="18" charset="0"/>
            </a:endParaRPr>
          </a:p>
          <a:p>
            <a:r>
              <a:rPr lang="en-US" sz="1500" dirty="0">
                <a:latin typeface="Garamond" pitchFamily="18" charset="0"/>
              </a:rPr>
              <a:t>“Matt Jones at a young age tapped into the universal power that is available to all. His story is proof of what is possible for our lives. He has a transformational message that is life changing.”</a:t>
            </a:r>
          </a:p>
          <a:p>
            <a:r>
              <a:rPr lang="en-US" sz="1500" i="1" dirty="0">
                <a:solidFill>
                  <a:srgbClr val="652C91"/>
                </a:solidFill>
                <a:latin typeface="Garamond" pitchFamily="18" charset="0"/>
              </a:rPr>
              <a:t>-</a:t>
            </a:r>
            <a:r>
              <a:rPr lang="en-US" sz="1500" b="1" i="1" dirty="0">
                <a:solidFill>
                  <a:srgbClr val="652C91"/>
                </a:solidFill>
                <a:latin typeface="Garamond" pitchFamily="18" charset="0"/>
              </a:rPr>
              <a:t>Dr. Catherine Ponder, One of America’s foremost inspirational authors</a:t>
            </a:r>
          </a:p>
        </p:txBody>
      </p:sp>
    </p:spTree>
    <p:extLst>
      <p:ext uri="{BB962C8B-B14F-4D97-AF65-F5344CB8AC3E}">
        <p14:creationId xmlns:p14="http://schemas.microsoft.com/office/powerpoint/2010/main" val="2056791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6000" r="-26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t>
            </a:r>
          </a:p>
        </p:txBody>
      </p:sp>
      <p:pic>
        <p:nvPicPr>
          <p:cNvPr id="4" name="Picture 2" descr="C:\Users\shoaib.volxom\Desktop\Design Work (PPT Presentation)\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72200"/>
            <a:ext cx="1447800" cy="62804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793488" y="166586"/>
            <a:ext cx="7557025" cy="747814"/>
          </a:xfrm>
        </p:spPr>
        <p:txBody>
          <a:bodyPr>
            <a:noAutofit/>
          </a:bodyPr>
          <a:lstStyle/>
          <a:p>
            <a:r>
              <a:rPr lang="en-US" sz="2800" b="1" dirty="0">
                <a:solidFill>
                  <a:schemeClr val="bg1"/>
                </a:solidFill>
                <a:latin typeface="Garamond" pitchFamily="18" charset="0"/>
              </a:rPr>
              <a:t>MATT’S STORY HAS BEEN FEATURED IN NUMEROUS MEDIA SOURCES...</a:t>
            </a:r>
          </a:p>
        </p:txBody>
      </p:sp>
      <p:sp>
        <p:nvSpPr>
          <p:cNvPr id="7" name="Title 1"/>
          <p:cNvSpPr txBox="1">
            <a:spLocks/>
          </p:cNvSpPr>
          <p:nvPr/>
        </p:nvSpPr>
        <p:spPr>
          <a:xfrm>
            <a:off x="2241882" y="6280539"/>
            <a:ext cx="4692318" cy="3488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chemeClr val="bg1"/>
                </a:solidFill>
                <a:latin typeface="Garamond" pitchFamily="18" charset="0"/>
              </a:rPr>
              <a:t>AND MANY MORE…</a:t>
            </a:r>
          </a:p>
        </p:txBody>
      </p:sp>
      <p:sp>
        <p:nvSpPr>
          <p:cNvPr id="10" name="Rectangle 9"/>
          <p:cNvSpPr/>
          <p:nvPr/>
        </p:nvSpPr>
        <p:spPr>
          <a:xfrm>
            <a:off x="0" y="1148606"/>
            <a:ext cx="9144000" cy="4871194"/>
          </a:xfrm>
          <a:prstGeom prst="rect">
            <a:avLst/>
          </a:prstGeom>
          <a:solidFill>
            <a:srgbClr val="65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7" name="Picture 9" descr="C:\Users\shoaib.volxom\Desktop\Design Work (PPT Presentation)\Logos\Logo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015" y="1219200"/>
            <a:ext cx="8875585"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299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8"/>
          <p:cNvSpPr/>
          <p:nvPr/>
        </p:nvSpPr>
        <p:spPr>
          <a:xfrm>
            <a:off x="0" y="1447800"/>
            <a:ext cx="9144000" cy="54102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1447800"/>
          </a:xfrm>
          <a:prstGeom prst="rect">
            <a:avLst/>
          </a:prstGeom>
          <a:solidFill>
            <a:srgbClr val="65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1143000"/>
          </a:xfrm>
        </p:spPr>
        <p:txBody>
          <a:bodyPr>
            <a:noAutofit/>
          </a:bodyPr>
          <a:lstStyle/>
          <a:p>
            <a:r>
              <a:rPr lang="en-US" sz="2800" b="1" dirty="0">
                <a:solidFill>
                  <a:schemeClr val="bg1"/>
                </a:solidFill>
                <a:latin typeface="Garamond" pitchFamily="18" charset="0"/>
              </a:rPr>
              <a:t>MATT IS A LEADING AUTHORITY...</a:t>
            </a:r>
          </a:p>
        </p:txBody>
      </p:sp>
      <p:sp>
        <p:nvSpPr>
          <p:cNvPr id="3" name="Content Placeholder 2"/>
          <p:cNvSpPr>
            <a:spLocks noGrp="1"/>
          </p:cNvSpPr>
          <p:nvPr>
            <p:ph idx="1"/>
          </p:nvPr>
        </p:nvSpPr>
        <p:spPr>
          <a:xfrm>
            <a:off x="1052000" y="3581401"/>
            <a:ext cx="7116199" cy="761999"/>
          </a:xfrm>
          <a:solidFill>
            <a:srgbClr val="652C91"/>
          </a:solidFill>
          <a:ln>
            <a:noFill/>
          </a:ln>
        </p:spPr>
        <p:style>
          <a:lnRef idx="2">
            <a:schemeClr val="accent4">
              <a:shade val="50000"/>
            </a:schemeClr>
          </a:lnRef>
          <a:fillRef idx="1">
            <a:schemeClr val="accent4"/>
          </a:fillRef>
          <a:effectRef idx="0">
            <a:schemeClr val="accent4"/>
          </a:effectRef>
          <a:fontRef idx="minor">
            <a:schemeClr val="lt1"/>
          </a:fontRef>
        </p:style>
        <p:txBody>
          <a:bodyPr>
            <a:normAutofit lnSpcReduction="10000"/>
          </a:bodyPr>
          <a:lstStyle/>
          <a:p>
            <a:pPr marL="0" indent="0" algn="ctr">
              <a:buNone/>
            </a:pPr>
            <a:r>
              <a:rPr lang="en-US" sz="2000" b="1" dirty="0">
                <a:solidFill>
                  <a:schemeClr val="bg1"/>
                </a:solidFill>
                <a:latin typeface="Garamond" pitchFamily="18" charset="0"/>
              </a:rPr>
              <a:t>HE HAS SPOKEN FOR ORGANIZATIONS</a:t>
            </a:r>
          </a:p>
          <a:p>
            <a:pPr marL="0" indent="0" algn="ctr">
              <a:buNone/>
            </a:pPr>
            <a:r>
              <a:rPr lang="en-US" sz="2000" b="1" dirty="0">
                <a:solidFill>
                  <a:schemeClr val="bg1"/>
                </a:solidFill>
                <a:latin typeface="Garamond" pitchFamily="18" charset="0"/>
              </a:rPr>
              <a:t>IN SEVERAL INDUSTRIES...</a:t>
            </a:r>
          </a:p>
        </p:txBody>
      </p:sp>
      <p:sp>
        <p:nvSpPr>
          <p:cNvPr id="7" name="TextBox 6"/>
          <p:cNvSpPr txBox="1"/>
          <p:nvPr/>
        </p:nvSpPr>
        <p:spPr>
          <a:xfrm>
            <a:off x="1600201" y="4494074"/>
            <a:ext cx="2438399" cy="1754326"/>
          </a:xfrm>
          <a:prstGeom prst="rect">
            <a:avLst/>
          </a:prstGeom>
          <a:noFill/>
        </p:spPr>
        <p:txBody>
          <a:bodyPr wrap="square" rtlCol="0">
            <a:spAutoFit/>
          </a:bodyPr>
          <a:lstStyle/>
          <a:p>
            <a:pPr marL="285750" indent="-285750">
              <a:buFont typeface="Arial" pitchFamily="34" charset="0"/>
              <a:buChar char="•"/>
            </a:pPr>
            <a:r>
              <a:rPr lang="en-US" b="1" dirty="0">
                <a:solidFill>
                  <a:schemeClr val="bg1"/>
                </a:solidFill>
                <a:latin typeface="Garamond" pitchFamily="18" charset="0"/>
              </a:rPr>
              <a:t>Banking/Finance</a:t>
            </a:r>
          </a:p>
          <a:p>
            <a:pPr marL="285750" indent="-285750">
              <a:buFont typeface="Arial" pitchFamily="34" charset="0"/>
              <a:buChar char="•"/>
            </a:pPr>
            <a:r>
              <a:rPr lang="en-US" b="1" dirty="0">
                <a:solidFill>
                  <a:schemeClr val="bg1"/>
                </a:solidFill>
                <a:latin typeface="Garamond" pitchFamily="18" charset="0"/>
              </a:rPr>
              <a:t>Education</a:t>
            </a:r>
          </a:p>
          <a:p>
            <a:pPr marL="285750" indent="-285750">
              <a:buFont typeface="Arial" pitchFamily="34" charset="0"/>
              <a:buChar char="•"/>
            </a:pPr>
            <a:r>
              <a:rPr lang="en-US" b="1" dirty="0">
                <a:solidFill>
                  <a:schemeClr val="bg1"/>
                </a:solidFill>
                <a:latin typeface="Garamond" pitchFamily="18" charset="0"/>
              </a:rPr>
              <a:t>Engineering</a:t>
            </a:r>
          </a:p>
          <a:p>
            <a:pPr marL="285750" indent="-285750">
              <a:buFont typeface="Arial" pitchFamily="34" charset="0"/>
              <a:buChar char="•"/>
            </a:pPr>
            <a:r>
              <a:rPr lang="en-US" b="1" dirty="0">
                <a:solidFill>
                  <a:schemeClr val="bg1"/>
                </a:solidFill>
                <a:latin typeface="Garamond" pitchFamily="18" charset="0"/>
              </a:rPr>
              <a:t>Insurance</a:t>
            </a:r>
          </a:p>
          <a:p>
            <a:pPr marL="285750" indent="-285750">
              <a:buFont typeface="Arial" pitchFamily="34" charset="0"/>
              <a:buChar char="•"/>
            </a:pPr>
            <a:r>
              <a:rPr lang="en-US" b="1" dirty="0">
                <a:solidFill>
                  <a:schemeClr val="bg1"/>
                </a:solidFill>
                <a:latin typeface="Garamond" pitchFamily="18" charset="0"/>
              </a:rPr>
              <a:t>Government</a:t>
            </a:r>
          </a:p>
          <a:p>
            <a:pPr marL="285750" indent="-285750">
              <a:buFont typeface="Arial" pitchFamily="34" charset="0"/>
              <a:buChar char="•"/>
            </a:pPr>
            <a:r>
              <a:rPr lang="en-US" b="1" dirty="0">
                <a:solidFill>
                  <a:schemeClr val="bg1"/>
                </a:solidFill>
                <a:latin typeface="Garamond" pitchFamily="18" charset="0"/>
              </a:rPr>
              <a:t>Healthcare</a:t>
            </a:r>
            <a:endParaRPr lang="en-US" sz="1500" b="1" dirty="0">
              <a:solidFill>
                <a:schemeClr val="bg1"/>
              </a:solidFill>
              <a:latin typeface="Garamond" pitchFamily="18" charset="0"/>
            </a:endParaRPr>
          </a:p>
        </p:txBody>
      </p:sp>
      <p:sp>
        <p:nvSpPr>
          <p:cNvPr id="10" name="TextBox 9"/>
          <p:cNvSpPr txBox="1"/>
          <p:nvPr/>
        </p:nvSpPr>
        <p:spPr>
          <a:xfrm>
            <a:off x="5105400" y="4492348"/>
            <a:ext cx="2743199" cy="1754326"/>
          </a:xfrm>
          <a:prstGeom prst="rect">
            <a:avLst/>
          </a:prstGeom>
          <a:noFill/>
        </p:spPr>
        <p:txBody>
          <a:bodyPr wrap="square" rtlCol="0">
            <a:spAutoFit/>
          </a:bodyPr>
          <a:lstStyle/>
          <a:p>
            <a:pPr marL="285750" indent="-285750">
              <a:buFont typeface="Arial" pitchFamily="34" charset="0"/>
              <a:buChar char="•"/>
            </a:pPr>
            <a:r>
              <a:rPr lang="en-US" b="1" dirty="0">
                <a:solidFill>
                  <a:schemeClr val="bg1"/>
                </a:solidFill>
                <a:latin typeface="Garamond" pitchFamily="18" charset="0"/>
              </a:rPr>
              <a:t>Non-profit</a:t>
            </a:r>
          </a:p>
          <a:p>
            <a:pPr marL="285750" indent="-285750">
              <a:buFont typeface="Arial" pitchFamily="34" charset="0"/>
              <a:buChar char="•"/>
            </a:pPr>
            <a:r>
              <a:rPr lang="en-US" b="1" dirty="0">
                <a:solidFill>
                  <a:schemeClr val="bg1"/>
                </a:solidFill>
                <a:latin typeface="Garamond" pitchFamily="18" charset="0"/>
              </a:rPr>
              <a:t>Property Management</a:t>
            </a:r>
          </a:p>
          <a:p>
            <a:pPr marL="285750" indent="-285750">
              <a:buFont typeface="Arial" pitchFamily="34" charset="0"/>
              <a:buChar char="•"/>
            </a:pPr>
            <a:r>
              <a:rPr lang="en-US" b="1" dirty="0">
                <a:solidFill>
                  <a:schemeClr val="bg1"/>
                </a:solidFill>
                <a:latin typeface="Garamond" pitchFamily="18" charset="0"/>
              </a:rPr>
              <a:t>Public Safety</a:t>
            </a:r>
          </a:p>
          <a:p>
            <a:pPr marL="285750" indent="-285750">
              <a:buFont typeface="Arial" pitchFamily="34" charset="0"/>
              <a:buChar char="•"/>
            </a:pPr>
            <a:r>
              <a:rPr lang="en-US" b="1" dirty="0">
                <a:solidFill>
                  <a:schemeClr val="bg1"/>
                </a:solidFill>
                <a:latin typeface="Garamond" pitchFamily="18" charset="0"/>
              </a:rPr>
              <a:t>Real Estate</a:t>
            </a:r>
          </a:p>
          <a:p>
            <a:pPr marL="285750" indent="-285750">
              <a:buFont typeface="Arial" pitchFamily="34" charset="0"/>
              <a:buChar char="•"/>
            </a:pPr>
            <a:r>
              <a:rPr lang="en-US" b="1" dirty="0">
                <a:solidFill>
                  <a:schemeClr val="bg1"/>
                </a:solidFill>
                <a:latin typeface="Garamond" pitchFamily="18" charset="0"/>
              </a:rPr>
              <a:t>Technology</a:t>
            </a:r>
          </a:p>
          <a:p>
            <a:pPr marL="285750" indent="-285750">
              <a:buFont typeface="Arial" pitchFamily="34" charset="0"/>
              <a:buChar char="•"/>
            </a:pPr>
            <a:r>
              <a:rPr lang="en-US" b="1" dirty="0">
                <a:solidFill>
                  <a:schemeClr val="bg1"/>
                </a:solidFill>
                <a:latin typeface="Garamond" pitchFamily="18" charset="0"/>
              </a:rPr>
              <a:t>Travel</a:t>
            </a:r>
            <a:endParaRPr lang="en-US" sz="1500" b="1" dirty="0">
              <a:solidFill>
                <a:schemeClr val="bg1"/>
              </a:solidFill>
              <a:latin typeface="Garamond" pitchFamily="18" charset="0"/>
            </a:endParaRPr>
          </a:p>
        </p:txBody>
      </p:sp>
      <p:pic>
        <p:nvPicPr>
          <p:cNvPr id="2050" name="Picture 2" descr="C:\Users\shoaib.volxom\Desktop\Design Work (PPT Presentation)\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6172200"/>
            <a:ext cx="1447800" cy="62804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shoaib.volxom\Desktop\Design Work (PPT Presentation)\motivati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572491"/>
            <a:ext cx="1409989" cy="124690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hoaib.volxom\Desktop\Design Work (PPT Presentation)\OVERCOMING ADVERSIT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9839" y="1473575"/>
            <a:ext cx="1790361" cy="1422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shoaib.volxom\Desktop\Design Work (PPT Presentation)\POSITIVE PSYCHOLOG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1524000"/>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965807" y="2907268"/>
            <a:ext cx="1777393" cy="369332"/>
          </a:xfrm>
          <a:prstGeom prst="rect">
            <a:avLst/>
          </a:prstGeom>
          <a:noFill/>
        </p:spPr>
        <p:txBody>
          <a:bodyPr wrap="square" rtlCol="0">
            <a:spAutoFit/>
          </a:bodyPr>
          <a:lstStyle/>
          <a:p>
            <a:r>
              <a:rPr lang="en-US" b="1" dirty="0">
                <a:solidFill>
                  <a:schemeClr val="bg1"/>
                </a:solidFill>
                <a:latin typeface="Garamond" pitchFamily="18" charset="0"/>
              </a:rPr>
              <a:t>MOTIVATION</a:t>
            </a:r>
            <a:endParaRPr lang="en-US" sz="1500" b="1" dirty="0">
              <a:solidFill>
                <a:schemeClr val="bg1"/>
              </a:solidFill>
              <a:latin typeface="Garamond" pitchFamily="18" charset="0"/>
            </a:endParaRPr>
          </a:p>
        </p:txBody>
      </p:sp>
      <p:sp>
        <p:nvSpPr>
          <p:cNvPr id="15" name="TextBox 14"/>
          <p:cNvSpPr txBox="1"/>
          <p:nvPr/>
        </p:nvSpPr>
        <p:spPr>
          <a:xfrm>
            <a:off x="2936508" y="2743200"/>
            <a:ext cx="2936468" cy="369332"/>
          </a:xfrm>
          <a:prstGeom prst="rect">
            <a:avLst/>
          </a:prstGeom>
          <a:noFill/>
        </p:spPr>
        <p:txBody>
          <a:bodyPr wrap="square" rtlCol="0">
            <a:spAutoFit/>
          </a:bodyPr>
          <a:lstStyle/>
          <a:p>
            <a:pPr algn="ctr"/>
            <a:r>
              <a:rPr lang="en-US" b="1" dirty="0">
                <a:solidFill>
                  <a:schemeClr val="bg1"/>
                </a:solidFill>
                <a:latin typeface="Garamond" pitchFamily="18" charset="0"/>
              </a:rPr>
              <a:t>OVERCOMING ADVERSITY</a:t>
            </a:r>
            <a:endParaRPr lang="en-US" sz="1500" b="1" dirty="0">
              <a:solidFill>
                <a:schemeClr val="bg1"/>
              </a:solidFill>
              <a:latin typeface="Garamond" pitchFamily="18" charset="0"/>
            </a:endParaRPr>
          </a:p>
        </p:txBody>
      </p:sp>
      <p:sp>
        <p:nvSpPr>
          <p:cNvPr id="16" name="TextBox 15"/>
          <p:cNvSpPr txBox="1"/>
          <p:nvPr/>
        </p:nvSpPr>
        <p:spPr>
          <a:xfrm>
            <a:off x="5975463" y="2743200"/>
            <a:ext cx="2654797" cy="369332"/>
          </a:xfrm>
          <a:prstGeom prst="rect">
            <a:avLst/>
          </a:prstGeom>
          <a:noFill/>
        </p:spPr>
        <p:txBody>
          <a:bodyPr wrap="square" rtlCol="0">
            <a:spAutoFit/>
          </a:bodyPr>
          <a:lstStyle/>
          <a:p>
            <a:pPr algn="ctr"/>
            <a:r>
              <a:rPr lang="en-US" b="1" dirty="0">
                <a:solidFill>
                  <a:schemeClr val="bg1"/>
                </a:solidFill>
                <a:latin typeface="Garamond" pitchFamily="18" charset="0"/>
              </a:rPr>
              <a:t>POSITIVE PSYCHOLOGY</a:t>
            </a:r>
            <a:endParaRPr lang="en-US" sz="1500" b="1" dirty="0">
              <a:solidFill>
                <a:schemeClr val="bg1"/>
              </a:solidFill>
              <a:latin typeface="Garamond" pitchFamily="18" charset="0"/>
            </a:endParaRPr>
          </a:p>
        </p:txBody>
      </p:sp>
    </p:spTree>
    <p:extLst>
      <p:ext uri="{BB962C8B-B14F-4D97-AF65-F5344CB8AC3E}">
        <p14:creationId xmlns:p14="http://schemas.microsoft.com/office/powerpoint/2010/main" val="1113030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00AEE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shoaib.volxom\Desktop\Design Work (PPT Presentation)\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6172200"/>
            <a:ext cx="1447800" cy="62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083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1" y="1"/>
            <a:ext cx="4571999" cy="685799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152400" y="214948"/>
            <a:ext cx="4343400" cy="1278255"/>
          </a:xfrm>
        </p:spPr>
        <p:txBody>
          <a:bodyPr>
            <a:noAutofit/>
          </a:bodyPr>
          <a:lstStyle/>
          <a:p>
            <a:pPr algn="l"/>
            <a:r>
              <a:rPr lang="en-US" sz="2200" b="1" dirty="0">
                <a:latin typeface="Garamond" pitchFamily="18" charset="0"/>
              </a:rPr>
              <a:t>LIFE’S A MARATHON: HOW</a:t>
            </a:r>
            <a:br>
              <a:rPr lang="en-US" sz="2200" b="1" dirty="0">
                <a:latin typeface="Garamond" pitchFamily="18" charset="0"/>
              </a:rPr>
            </a:br>
            <a:r>
              <a:rPr lang="en-US" sz="2200" b="1" dirty="0">
                <a:latin typeface="Garamond" pitchFamily="18" charset="0"/>
              </a:rPr>
              <a:t>TO OVERCOME ADVERSITY</a:t>
            </a:r>
            <a:br>
              <a:rPr lang="en-US" sz="2200" b="1" dirty="0">
                <a:latin typeface="Garamond" pitchFamily="18" charset="0"/>
              </a:rPr>
            </a:br>
            <a:r>
              <a:rPr lang="en-US" sz="2200" b="1" dirty="0">
                <a:latin typeface="Garamond" pitchFamily="18" charset="0"/>
              </a:rPr>
              <a:t>AND ACHIEVE GREATER VICTORY</a:t>
            </a:r>
          </a:p>
        </p:txBody>
      </p:sp>
      <p:sp>
        <p:nvSpPr>
          <p:cNvPr id="5" name="Text Placeholder 3"/>
          <p:cNvSpPr txBox="1">
            <a:spLocks/>
          </p:cNvSpPr>
          <p:nvPr/>
        </p:nvSpPr>
        <p:spPr>
          <a:xfrm>
            <a:off x="152400" y="1511300"/>
            <a:ext cx="4343400" cy="50419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350" dirty="0">
                <a:latin typeface="Garamond" pitchFamily="18" charset="0"/>
              </a:rPr>
              <a:t>How do you keep motivated when faced with adversity? This is an important question for leaders of successful organizations. What happens when change, burnout, or stress threatens continual growth?  How do increase productivity through passion and perseverance? </a:t>
            </a:r>
          </a:p>
          <a:p>
            <a:pPr marL="0" indent="0">
              <a:buNone/>
            </a:pPr>
            <a:endParaRPr lang="en-US" sz="500" dirty="0">
              <a:latin typeface="Garamond" pitchFamily="18" charset="0"/>
            </a:endParaRPr>
          </a:p>
          <a:p>
            <a:pPr marL="0" indent="0">
              <a:buNone/>
            </a:pPr>
            <a:r>
              <a:rPr lang="en-US" sz="1350" dirty="0">
                <a:latin typeface="Garamond" pitchFamily="18" charset="0"/>
              </a:rPr>
              <a:t>In this talk, Matt provides solutions based on his experience of conquering cancer three times, surviving a bone marrow transplant, and completing eight marathons on eight continents. </a:t>
            </a:r>
          </a:p>
          <a:p>
            <a:pPr marL="0" indent="0">
              <a:buNone/>
            </a:pPr>
            <a:endParaRPr lang="en-US" sz="500" dirty="0">
              <a:latin typeface="Garamond" pitchFamily="18" charset="0"/>
            </a:endParaRPr>
          </a:p>
          <a:p>
            <a:pPr marL="0" indent="0">
              <a:buNone/>
            </a:pPr>
            <a:r>
              <a:rPr lang="en-US" sz="1400" b="1" dirty="0">
                <a:latin typeface="Garamond" pitchFamily="18" charset="0"/>
              </a:rPr>
              <a:t>YOUR AUDIENCE WILL LEARN:</a:t>
            </a:r>
          </a:p>
          <a:p>
            <a:pPr marL="228600" indent="-228600"/>
            <a:r>
              <a:rPr lang="en-US" sz="1350" dirty="0">
                <a:latin typeface="Garamond" pitchFamily="18" charset="0"/>
              </a:rPr>
              <a:t>Three ways to overcome adversity</a:t>
            </a:r>
          </a:p>
          <a:p>
            <a:pPr marL="228600" indent="-228600"/>
            <a:r>
              <a:rPr lang="en-US" sz="1350" dirty="0">
                <a:latin typeface="Garamond" pitchFamily="18" charset="0"/>
              </a:rPr>
              <a:t>The number one predictor of success</a:t>
            </a:r>
          </a:p>
          <a:p>
            <a:pPr marL="228600" indent="-228600"/>
            <a:r>
              <a:rPr lang="en-US" sz="1350" dirty="0">
                <a:latin typeface="Garamond" pitchFamily="18" charset="0"/>
              </a:rPr>
              <a:t>How to thrive in the midst of change</a:t>
            </a:r>
          </a:p>
          <a:p>
            <a:pPr marL="228600" indent="-228600"/>
            <a:r>
              <a:rPr lang="en-US" sz="1350" dirty="0">
                <a:latin typeface="Garamond" pitchFamily="18" charset="0"/>
              </a:rPr>
              <a:t>Psychology tools for immediate and lasting success</a:t>
            </a:r>
          </a:p>
          <a:p>
            <a:pPr marL="0" indent="0">
              <a:buNone/>
            </a:pPr>
            <a:endParaRPr lang="en-US" sz="500" dirty="0">
              <a:latin typeface="Garamond" pitchFamily="18" charset="0"/>
            </a:endParaRPr>
          </a:p>
          <a:p>
            <a:pPr marL="0" indent="0">
              <a:buNone/>
            </a:pPr>
            <a:r>
              <a:rPr lang="en-US" sz="1350" dirty="0">
                <a:latin typeface="Garamond" pitchFamily="18" charset="0"/>
              </a:rPr>
              <a:t>“Matt’s story was a </a:t>
            </a:r>
            <a:r>
              <a:rPr lang="en-US" sz="1350" u="sng" dirty="0">
                <a:latin typeface="Garamond" pitchFamily="18" charset="0"/>
              </a:rPr>
              <a:t>great fit for the nearly 2,000 attendees</a:t>
            </a:r>
            <a:r>
              <a:rPr lang="en-US" sz="1350" dirty="0">
                <a:latin typeface="Garamond" pitchFamily="18" charset="0"/>
              </a:rPr>
              <a:t>. He </a:t>
            </a:r>
            <a:r>
              <a:rPr lang="en-US" sz="1350" u="sng" dirty="0">
                <a:latin typeface="Garamond" pitchFamily="18" charset="0"/>
              </a:rPr>
              <a:t>empowered, encouraged, and inspired</a:t>
            </a:r>
            <a:r>
              <a:rPr lang="en-US" sz="1350" dirty="0">
                <a:latin typeface="Garamond" pitchFamily="18" charset="0"/>
              </a:rPr>
              <a:t> the audience. . . Matt Jones is a </a:t>
            </a:r>
            <a:r>
              <a:rPr lang="en-US" sz="1350" u="sng" dirty="0">
                <a:latin typeface="Garamond" pitchFamily="18" charset="0"/>
              </a:rPr>
              <a:t>top-notch speaker</a:t>
            </a:r>
            <a:r>
              <a:rPr lang="en-US" sz="1350" dirty="0">
                <a:latin typeface="Garamond" pitchFamily="18" charset="0"/>
              </a:rPr>
              <a:t> who </a:t>
            </a:r>
            <a:r>
              <a:rPr lang="en-US" sz="1350" u="sng" dirty="0">
                <a:latin typeface="Garamond" pitchFamily="18" charset="0"/>
              </a:rPr>
              <a:t>brings great value</a:t>
            </a:r>
            <a:r>
              <a:rPr lang="en-US" sz="1350" dirty="0">
                <a:latin typeface="Garamond" pitchFamily="18" charset="0"/>
              </a:rPr>
              <a:t> and an </a:t>
            </a:r>
            <a:r>
              <a:rPr lang="en-US" sz="1350" u="sng" dirty="0">
                <a:latin typeface="Garamond" pitchFamily="18" charset="0"/>
              </a:rPr>
              <a:t>unforgettable story</a:t>
            </a:r>
            <a:r>
              <a:rPr lang="en-US" sz="1350" dirty="0">
                <a:latin typeface="Garamond" pitchFamily="18" charset="0"/>
              </a:rPr>
              <a:t> of the triumph of the human spirit.”</a:t>
            </a:r>
          </a:p>
          <a:p>
            <a:pPr marL="0" indent="0">
              <a:buNone/>
            </a:pPr>
            <a:r>
              <a:rPr lang="en-US" sz="1400" b="1" i="1" dirty="0">
                <a:latin typeface="Garamond" pitchFamily="18" charset="0"/>
              </a:rPr>
              <a:t>-Reed Pew</a:t>
            </a:r>
          </a:p>
          <a:p>
            <a:pPr marL="0" indent="0">
              <a:buNone/>
            </a:pPr>
            <a:r>
              <a:rPr lang="en-US" sz="1400" b="1" i="1" dirty="0">
                <a:latin typeface="Garamond" pitchFamily="18" charset="0"/>
              </a:rPr>
              <a:t>CEO and President, American Academy of Professional Coders</a:t>
            </a:r>
            <a:endParaRPr lang="en-US" sz="1400" dirty="0">
              <a:latin typeface="Garamond" pitchFamily="18" charset="0"/>
            </a:endParaRPr>
          </a:p>
        </p:txBody>
      </p:sp>
      <p:pic>
        <p:nvPicPr>
          <p:cNvPr id="7" name="Picture 2" descr="C:\Users\shoaib.volxom\Desktop\Design Work (PPT Presentation)\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72200"/>
            <a:ext cx="1447800" cy="62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841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1" y="1"/>
            <a:ext cx="457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152400" y="162791"/>
            <a:ext cx="4343400" cy="1056409"/>
          </a:xfrm>
        </p:spPr>
        <p:txBody>
          <a:bodyPr>
            <a:noAutofit/>
          </a:bodyPr>
          <a:lstStyle/>
          <a:p>
            <a:pPr algn="l"/>
            <a:r>
              <a:rPr lang="en-US" sz="2200" b="1" dirty="0">
                <a:latin typeface="Garamond" pitchFamily="18" charset="0"/>
              </a:rPr>
              <a:t>SALES IS A MARATHON: HOW TO STAY MOTIVATED IN SALES</a:t>
            </a:r>
          </a:p>
        </p:txBody>
      </p:sp>
      <p:sp>
        <p:nvSpPr>
          <p:cNvPr id="5" name="Text Placeholder 3"/>
          <p:cNvSpPr txBox="1">
            <a:spLocks/>
          </p:cNvSpPr>
          <p:nvPr/>
        </p:nvSpPr>
        <p:spPr>
          <a:xfrm>
            <a:off x="152400" y="1295400"/>
            <a:ext cx="4343400" cy="50419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350" dirty="0">
                <a:latin typeface="Garamond" pitchFamily="18" charset="0"/>
              </a:rPr>
              <a:t>Success in sales, like a marathon, is an endurance event. In this motivating talk, Matt Jones shares how salespeople can persevere, thrive through adversity, and to stay motivated against all odds.  A common response after hearing Matt’s talk is “if Matt can go through all he went through the rejection I face is nothing.”</a:t>
            </a:r>
          </a:p>
          <a:p>
            <a:pPr marL="0" indent="0">
              <a:buNone/>
            </a:pPr>
            <a:endParaRPr lang="en-US" sz="500" dirty="0">
              <a:latin typeface="Garamond" pitchFamily="18" charset="0"/>
            </a:endParaRPr>
          </a:p>
          <a:p>
            <a:pPr marL="0" indent="0">
              <a:buNone/>
            </a:pPr>
            <a:r>
              <a:rPr lang="en-US" sz="1350" dirty="0">
                <a:latin typeface="Garamond" pitchFamily="18" charset="0"/>
              </a:rPr>
              <a:t>This talk is ideal for sales groups, associations, and organizations looking to give their salespeople that extra edge that will allow them to outlast and outperform the competition and thrive in a challenging economy.</a:t>
            </a:r>
          </a:p>
          <a:p>
            <a:pPr marL="0" indent="0">
              <a:buNone/>
            </a:pPr>
            <a:endParaRPr lang="en-US" sz="500" dirty="0">
              <a:latin typeface="Garamond" pitchFamily="18" charset="0"/>
            </a:endParaRPr>
          </a:p>
          <a:p>
            <a:pPr marL="0" indent="0">
              <a:buNone/>
            </a:pPr>
            <a:r>
              <a:rPr lang="en-US" sz="1400" b="1" dirty="0">
                <a:latin typeface="Garamond" pitchFamily="18" charset="0"/>
              </a:rPr>
              <a:t>YOUR SALESPEOPLE WILL DISCOVER HOW TO:</a:t>
            </a:r>
          </a:p>
          <a:p>
            <a:pPr marL="228600" indent="-228600"/>
            <a:r>
              <a:rPr lang="en-US" sz="1350" dirty="0">
                <a:latin typeface="Garamond" pitchFamily="18" charset="0"/>
              </a:rPr>
              <a:t>The one factor they need to stay motivated</a:t>
            </a:r>
          </a:p>
          <a:p>
            <a:pPr marL="228600" indent="-228600"/>
            <a:r>
              <a:rPr lang="en-US" sz="1350" dirty="0">
                <a:latin typeface="Garamond" pitchFamily="18" charset="0"/>
              </a:rPr>
              <a:t>How to operate from the mindset of GRIT</a:t>
            </a:r>
          </a:p>
          <a:p>
            <a:pPr marL="228600" indent="-228600"/>
            <a:r>
              <a:rPr lang="en-US" sz="1350" dirty="0">
                <a:latin typeface="Garamond" pitchFamily="18" charset="0"/>
              </a:rPr>
              <a:t>Strategies to keep their passion for sales </a:t>
            </a:r>
          </a:p>
          <a:p>
            <a:pPr marL="228600" indent="-228600"/>
            <a:r>
              <a:rPr lang="en-US" sz="1350" dirty="0">
                <a:latin typeface="Garamond" pitchFamily="18" charset="0"/>
              </a:rPr>
              <a:t>How to stay engaged for maximum productivity </a:t>
            </a:r>
          </a:p>
          <a:p>
            <a:pPr marL="0" indent="0">
              <a:buNone/>
            </a:pPr>
            <a:endParaRPr lang="en-US" sz="500" dirty="0">
              <a:latin typeface="Garamond" pitchFamily="18" charset="0"/>
            </a:endParaRPr>
          </a:p>
          <a:p>
            <a:pPr marL="0" indent="0">
              <a:buNone/>
            </a:pPr>
            <a:r>
              <a:rPr lang="en-US" sz="1350" dirty="0">
                <a:latin typeface="Garamond" pitchFamily="18" charset="0"/>
              </a:rPr>
              <a:t>“Matt's talk inspires, encourages, and empowers you to reach your highest potential as a salesperson. Give your sales team a competitive edge by having Matt Jones come and speak to them.”</a:t>
            </a:r>
          </a:p>
          <a:p>
            <a:pPr marL="0" indent="0">
              <a:buNone/>
            </a:pPr>
            <a:r>
              <a:rPr lang="en-US" sz="1400" b="1" i="1" dirty="0">
                <a:latin typeface="Garamond" pitchFamily="18" charset="0"/>
              </a:rPr>
              <a:t>-Cory </a:t>
            </a:r>
            <a:r>
              <a:rPr lang="en-US" sz="1400" b="1" i="1" dirty="0" err="1">
                <a:latin typeface="Garamond" pitchFamily="18" charset="0"/>
              </a:rPr>
              <a:t>Stepanek</a:t>
            </a:r>
            <a:r>
              <a:rPr lang="en-US" sz="1400" b="1" i="1" dirty="0">
                <a:latin typeface="Garamond" pitchFamily="18" charset="0"/>
              </a:rPr>
              <a:t>,</a:t>
            </a:r>
          </a:p>
          <a:p>
            <a:pPr marL="0" indent="0">
              <a:buNone/>
            </a:pPr>
            <a:r>
              <a:rPr lang="en-US" sz="1400" b="1" i="1" dirty="0">
                <a:latin typeface="Garamond" pitchFamily="18" charset="0"/>
              </a:rPr>
              <a:t>CLTC, </a:t>
            </a:r>
            <a:r>
              <a:rPr lang="en-US" sz="1400" b="1" i="1" dirty="0" err="1">
                <a:latin typeface="Garamond" pitchFamily="18" charset="0"/>
              </a:rPr>
              <a:t>Geneworth</a:t>
            </a:r>
            <a:r>
              <a:rPr lang="en-US" sz="1400" b="1" i="1" dirty="0">
                <a:latin typeface="Garamond" pitchFamily="18" charset="0"/>
              </a:rPr>
              <a:t> Financial</a:t>
            </a:r>
          </a:p>
        </p:txBody>
      </p:sp>
      <p:pic>
        <p:nvPicPr>
          <p:cNvPr id="7" name="Picture 2" descr="C:\Users\shoaib.volxom\Desktop\Design Work (PPT Presentation)\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72200"/>
            <a:ext cx="1447800" cy="62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288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TotalTime>
  <Words>2639</Words>
  <Application>Microsoft Office PowerPoint</Application>
  <PresentationFormat>On-screen Show (4:3)</PresentationFormat>
  <Paragraphs>266</Paragraphs>
  <Slides>20</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Garamond</vt:lpstr>
      <vt:lpstr>Office Theme</vt:lpstr>
      <vt:lpstr>MOTIVATING AUDIENCES TO OVERCOME CHALLENGES AND ACHIEVE GREATER VICTORY!</vt:lpstr>
      <vt:lpstr>WHY MATT GETS BOOKED BY ORGANIZATIONS  AROUND THE WORLD</vt:lpstr>
      <vt:lpstr>HOW MATT JONES WILL MAKE YOUR NEXT MEETING MEMORABLE &amp; MOTIVATIONAL</vt:lpstr>
      <vt:lpstr>WHAT TOP LEADERS ARE SAYING ABOUT MATT JONES’ MOTIVATING KEYNOTE TALKS</vt:lpstr>
      <vt:lpstr>MATT’S STORY HAS BEEN FEATURED IN NUMEROUS MEDIA SOURCES...</vt:lpstr>
      <vt:lpstr>MATT IS A LEADING AUTHORITY...</vt:lpstr>
      <vt:lpstr>PowerPoint Presentation</vt:lpstr>
      <vt:lpstr>LIFE’S A MARATHON: HOW TO OVERCOME ADVERSITY AND ACHIEVE GREATER VICTORY</vt:lpstr>
      <vt:lpstr>SALES IS A MARATHON: HOW TO STAY MOTIVATED IN SALES</vt:lpstr>
      <vt:lpstr>LEADERSHIP IS A MARATHON: HOW TO STAY MOTIVATED AS A LEADER</vt:lpstr>
      <vt:lpstr>HAPPINESS IS A MARATHON: HOW TO STAY HAPPY IN LIFE AND WORK</vt:lpstr>
      <vt:lpstr>MATT TAILORS EACH TALK TO YOUR SPECIFIC MEETING NEEDS</vt:lpstr>
      <vt:lpstr>MATT HAS AUTHORED NUMEROUS BOOKS READ AROUND THE WORLD</vt:lpstr>
      <vt:lpstr>WHAT MEETING PLANNERS ARE SAYING ABOUT MATT’S MOTIVATIONAL STORY AND TALK OVER INSUMOUNTABLE ODDS</vt:lpstr>
      <vt:lpstr>WHAT DOES IT MEAN TO BE THE EIGHT CONTINENT MARATHON MAN</vt:lpstr>
      <vt:lpstr>MATT IS A WORLD CLASS ACHIEVER IN OVERCOMING ADVERSITY AND CHANGE</vt:lpstr>
      <vt:lpstr>WHY MATT IS THE IDEAL SPEAKER FOR YOUR NEXT MEETING</vt:lpstr>
      <vt:lpstr>WHAT CLIENTS SAY ABOUT BOOKING MATT</vt:lpstr>
      <vt:lpstr>MATT’S PERSONAL STORY</vt:lpstr>
      <vt:lpstr>LET’S WORK TOGETHER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MOTIVATING AUDIENCES TO OVERCOME CHALLENGES AND ACHIEVE GREATER VICTORY!</dc:title>
  <dc:creator>shoaib.volxom</dc:creator>
  <cp:lastModifiedBy>Cnacer Conqueror</cp:lastModifiedBy>
  <cp:revision>60</cp:revision>
  <dcterms:created xsi:type="dcterms:W3CDTF">2017-07-24T09:44:55Z</dcterms:created>
  <dcterms:modified xsi:type="dcterms:W3CDTF">2017-08-07T21:03:03Z</dcterms:modified>
</cp:coreProperties>
</file>